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75" r:id="rId10"/>
    <p:sldId id="273" r:id="rId11"/>
    <p:sldId id="276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63" r:id="rId20"/>
    <p:sldId id="264" r:id="rId2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9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正方形/長方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正方形/長方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正方形/長方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正方形/長方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角丸四角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角丸四角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正方形/長方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6" name="日付プレースホル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正方形/長方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正方形/長方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正方形/長方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正方形/長方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角丸四角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角丸四角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正方形/長方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正方形/長方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正方形/長方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正方形/長方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正方形/長方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正方形/長方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2013/4/19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1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1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1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1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sakura.nucleng.kyoto-u.ac.jp/~aoki/suzu/" TargetMode="External"/><Relationship Id="rId2" Type="http://schemas.openxmlformats.org/officeDocument/2006/relationships/hyperlink" Target="http://sakura.nucleng.kyoto-u.ac.jp/~aoki/SRIM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endeley.com/profiles/takaaki-aoki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rim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958975"/>
            <a:ext cx="7772400" cy="1470025"/>
          </a:xfrm>
        </p:spPr>
        <p:txBody>
          <a:bodyPr>
            <a:noAutofit/>
          </a:bodyPr>
          <a:lstStyle/>
          <a:p>
            <a:r>
              <a:rPr lang="ja-JP" altLang="ja-JP" sz="2800" b="1" dirty="0" smtClean="0"/>
              <a:t>イオン衝突のシミュレーション手法と実習</a:t>
            </a:r>
            <a:r>
              <a:rPr lang="ja-JP" altLang="ja-JP" sz="2800" dirty="0" smtClean="0"/>
              <a:t/>
            </a:r>
            <a:br>
              <a:rPr lang="ja-JP" altLang="ja-JP" sz="2800" dirty="0" smtClean="0"/>
            </a:br>
            <a:r>
              <a:rPr lang="en-US" altLang="ja-JP" sz="2800" b="1" dirty="0" smtClean="0"/>
              <a:t>SRIM</a:t>
            </a:r>
            <a:r>
              <a:rPr lang="ja-JP" altLang="ja-JP" sz="2800" b="1" dirty="0" smtClean="0"/>
              <a:t>によるイオン衝突シミュレーション</a:t>
            </a:r>
            <a:endParaRPr kumimoji="1" lang="ja-JP" altLang="en-US" sz="28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82960"/>
          </a:xfrm>
        </p:spPr>
        <p:txBody>
          <a:bodyPr>
            <a:normAutofit/>
          </a:bodyPr>
          <a:lstStyle/>
          <a:p>
            <a:r>
              <a:rPr kumimoji="1" lang="ja-JP" altLang="en-US" sz="2400" dirty="0" smtClean="0"/>
              <a:t>京都大学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青木学聡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796136" y="6119336"/>
            <a:ext cx="33478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日本学術</a:t>
            </a:r>
            <a:r>
              <a:rPr lang="ja-JP" altLang="en-US" sz="1400" dirty="0" smtClean="0"/>
              <a:t>振興会</a:t>
            </a:r>
            <a:endParaRPr lang="en-US" altLang="ja-JP" sz="1400" dirty="0" smtClean="0"/>
          </a:p>
          <a:p>
            <a:r>
              <a:rPr lang="ja-JP" altLang="en-US" sz="1400" dirty="0" smtClean="0"/>
              <a:t>マイクロビームアナリシス第</a:t>
            </a:r>
            <a:r>
              <a:rPr lang="en-US" altLang="ja-JP" sz="1400" dirty="0" smtClean="0"/>
              <a:t>141</a:t>
            </a:r>
            <a:r>
              <a:rPr lang="ja-JP" altLang="en-US" sz="1400" dirty="0" smtClean="0"/>
              <a:t>委員会</a:t>
            </a:r>
            <a:endParaRPr lang="en-US" altLang="ja-JP" sz="1400" dirty="0" smtClean="0"/>
          </a:p>
          <a:p>
            <a:r>
              <a:rPr kumimoji="1" lang="ja-JP" altLang="en-US" sz="1400" dirty="0" smtClean="0"/>
              <a:t>研修</a:t>
            </a:r>
            <a:r>
              <a:rPr kumimoji="1" lang="ja-JP" altLang="en-US" sz="1400" dirty="0" smtClean="0"/>
              <a:t>セミナー</a:t>
            </a:r>
            <a:r>
              <a:rPr kumimoji="1" lang="en-US" altLang="ja-JP" sz="1400" dirty="0" smtClean="0"/>
              <a:t>(2013/4/18-19) </a:t>
            </a:r>
            <a:endParaRPr kumimoji="1"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TRIM</a:t>
            </a:r>
            <a:r>
              <a:rPr kumimoji="1" lang="ja-JP" altLang="en-US" dirty="0" smtClean="0"/>
              <a:t>パラメータセットアップ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計算モデル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照射粒子のみ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全カスケードダメージ　</a:t>
            </a:r>
            <a:r>
              <a:rPr lang="en-US" altLang="ja-JP" dirty="0" smtClean="0"/>
              <a:t>(</a:t>
            </a:r>
            <a:r>
              <a:rPr lang="ja-JP" altLang="en-US" dirty="0" smtClean="0"/>
              <a:t>←標準</a:t>
            </a:r>
            <a:r>
              <a:rPr lang="en-US" altLang="ja-JP" dirty="0" smtClean="0"/>
              <a:t>)</a:t>
            </a:r>
          </a:p>
          <a:p>
            <a:pPr lvl="1"/>
            <a:r>
              <a:rPr kumimoji="1" lang="ja-JP" altLang="en-US" dirty="0" smtClean="0"/>
              <a:t>再表面近傍のみのスパッタリング</a:t>
            </a:r>
            <a:endParaRPr kumimoji="1" lang="en-US" altLang="ja-JP" dirty="0" smtClean="0"/>
          </a:p>
          <a:p>
            <a:r>
              <a:rPr lang="ja-JP" altLang="en-US" dirty="0" smtClean="0"/>
              <a:t>出力ファイル</a:t>
            </a:r>
            <a:r>
              <a:rPr lang="en-US" altLang="ja-JP" dirty="0" smtClean="0"/>
              <a:t>(</a:t>
            </a:r>
            <a:r>
              <a:rPr lang="ja-JP" altLang="en-US" dirty="0" smtClean="0"/>
              <a:t>テキストデータ</a:t>
            </a:r>
            <a:r>
              <a:rPr lang="en-US" altLang="ja-JP" dirty="0" smtClean="0"/>
              <a:t>)</a:t>
            </a:r>
          </a:p>
          <a:p>
            <a:pPr lvl="1"/>
            <a:r>
              <a:rPr lang="ja-JP" altLang="en-US" dirty="0" smtClean="0"/>
              <a:t>透過、スパッタの詳細など </a:t>
            </a:r>
            <a:r>
              <a:rPr lang="en-US" altLang="ja-JP" dirty="0" smtClean="0"/>
              <a:t>event-by-event</a:t>
            </a:r>
            <a:r>
              <a:rPr lang="ja-JP" altLang="en-US" dirty="0" smtClean="0"/>
              <a:t> で出力されるデータは事前に指定</a:t>
            </a:r>
            <a:endParaRPr lang="en-US" altLang="ja-JP" dirty="0" smtClean="0"/>
          </a:p>
          <a:p>
            <a:r>
              <a:rPr kumimoji="1" lang="ja-JP" altLang="en-US" dirty="0"/>
              <a:t>繰り返し</a:t>
            </a:r>
            <a:r>
              <a:rPr kumimoji="1" lang="ja-JP" altLang="en-US" dirty="0" smtClean="0"/>
              <a:t>数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999999</a:t>
            </a:r>
            <a:r>
              <a:rPr lang="ja-JP" altLang="en-US" dirty="0" smtClean="0"/>
              <a:t>はさすがに多い、まずは</a:t>
            </a:r>
            <a:r>
              <a:rPr lang="en-US" altLang="ja-JP" dirty="0" smtClean="0"/>
              <a:t>1</a:t>
            </a:r>
            <a:r>
              <a:rPr lang="ja-JP" altLang="en-US" dirty="0" smtClean="0"/>
              <a:t>回衝突を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1460350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TIN.exe </a:t>
            </a:r>
            <a:r>
              <a:rPr kumimoji="1" lang="ja-JP" altLang="en-US" dirty="0" smtClean="0"/>
              <a:t>→ </a:t>
            </a:r>
            <a:r>
              <a:rPr kumimoji="1" lang="en-US" altLang="ja-JP" dirty="0" smtClean="0"/>
              <a:t>TRIM.exe</a:t>
            </a:r>
            <a:r>
              <a:rPr kumimoji="1" lang="ja-JP" altLang="en-US" dirty="0" smtClean="0"/>
              <a:t> を動かす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Cs 20keV </a:t>
            </a:r>
            <a:r>
              <a:rPr kumimoji="1" lang="ja-JP" altLang="en-US" dirty="0" smtClean="0"/>
              <a:t>→ </a:t>
            </a:r>
            <a:r>
              <a:rPr kumimoji="1" lang="en-US" altLang="ja-JP" dirty="0" smtClean="0"/>
              <a:t>SiO2(100Å) / Si(900Å)</a:t>
            </a:r>
          </a:p>
          <a:p>
            <a:endParaRPr lang="en-US" altLang="ja-JP" dirty="0"/>
          </a:p>
          <a:p>
            <a:r>
              <a:rPr lang="en-US" altLang="ja-JP" dirty="0" smtClean="0"/>
              <a:t>1</a:t>
            </a:r>
            <a:r>
              <a:rPr lang="ja-JP" altLang="en-US" dirty="0" smtClean="0"/>
              <a:t>回の衝突で観察</a:t>
            </a:r>
            <a:endParaRPr lang="en-US" altLang="ja-JP" dirty="0"/>
          </a:p>
          <a:p>
            <a:pPr lvl="1"/>
            <a:r>
              <a:rPr kumimoji="1" lang="en-US" altLang="ja-JP" dirty="0" smtClean="0"/>
              <a:t>Cs</a:t>
            </a:r>
            <a:r>
              <a:rPr kumimoji="1" lang="ja-JP" altLang="en-US" dirty="0" smtClean="0"/>
              <a:t>の軌跡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衝突による</a:t>
            </a:r>
            <a:r>
              <a:rPr kumimoji="1" lang="en-US" altLang="ja-JP" dirty="0" smtClean="0"/>
              <a:t>Si, O</a:t>
            </a:r>
            <a:r>
              <a:rPr kumimoji="1" lang="ja-JP" altLang="en-US" dirty="0" smtClean="0"/>
              <a:t>のはじき出し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カスケード衝突によるさらなるダメージ生成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多数の繰り返しによる統計量</a:t>
            </a:r>
            <a:endParaRPr lang="en-US" altLang="ja-JP" dirty="0" smtClean="0"/>
          </a:p>
          <a:p>
            <a:pPr lvl="1"/>
            <a:r>
              <a:rPr lang="ja-JP" altLang="en-US" dirty="0"/>
              <a:t>飛</a:t>
            </a:r>
            <a:r>
              <a:rPr lang="ja-JP" altLang="en-US" dirty="0" smtClean="0"/>
              <a:t>程、ダメージ、スパッタなど</a:t>
            </a:r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xmlns="" val="2944886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原子のはじきだしと</a:t>
            </a:r>
            <a:r>
              <a:rPr kumimoji="1" lang="ja-JP" altLang="en-US" dirty="0" smtClean="0"/>
              <a:t>格子欠陥</a:t>
            </a:r>
            <a:endParaRPr kumimoji="1" lang="ja-JP" altLang="en-US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519788" y="2924944"/>
            <a:ext cx="3116108" cy="2304256"/>
            <a:chOff x="251520" y="2636912"/>
            <a:chExt cx="2700963" cy="1997270"/>
          </a:xfrm>
        </p:grpSpPr>
        <p:sp>
          <p:nvSpPr>
            <p:cNvPr id="11" name="爆発 1 10"/>
            <p:cNvSpPr/>
            <p:nvPr/>
          </p:nvSpPr>
          <p:spPr>
            <a:xfrm>
              <a:off x="1331640" y="3429000"/>
              <a:ext cx="1008112" cy="907301"/>
            </a:xfrm>
            <a:prstGeom prst="irregularSeal1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4" name="円/楕円 3"/>
            <p:cNvSpPr/>
            <p:nvPr/>
          </p:nvSpPr>
          <p:spPr>
            <a:xfrm>
              <a:off x="251520" y="3501008"/>
              <a:ext cx="432048" cy="432048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1691680" y="3789040"/>
              <a:ext cx="432048" cy="432048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2452228" y="4211796"/>
              <a:ext cx="482415" cy="4001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/>
                <a:t>E2</a:t>
              </a:r>
              <a:endParaRPr kumimoji="1" lang="ja-JP" altLang="en-US" sz="2400" dirty="0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1835696" y="2636912"/>
              <a:ext cx="449068" cy="4001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/>
                <a:t>E1</a:t>
              </a:r>
              <a:endParaRPr kumimoji="1" lang="ja-JP" altLang="en-US" sz="2400" dirty="0"/>
            </a:p>
          </p:txBody>
        </p:sp>
        <p:sp>
          <p:nvSpPr>
            <p:cNvPr id="8" name="円/楕円 7"/>
            <p:cNvSpPr/>
            <p:nvPr/>
          </p:nvSpPr>
          <p:spPr>
            <a:xfrm>
              <a:off x="1475656" y="3501008"/>
              <a:ext cx="432048" cy="432048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10" name="直線矢印コネクタ 9"/>
            <p:cNvCxnSpPr/>
            <p:nvPr/>
          </p:nvCxnSpPr>
          <p:spPr>
            <a:xfrm>
              <a:off x="827584" y="3717032"/>
              <a:ext cx="504056" cy="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右矢印 11"/>
            <p:cNvSpPr/>
            <p:nvPr/>
          </p:nvSpPr>
          <p:spPr>
            <a:xfrm rot="18384805">
              <a:off x="1660399" y="3041692"/>
              <a:ext cx="936104" cy="2160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3" name="右矢印 12"/>
            <p:cNvSpPr/>
            <p:nvPr/>
          </p:nvSpPr>
          <p:spPr>
            <a:xfrm rot="2323721">
              <a:off x="2016379" y="4418158"/>
              <a:ext cx="936104" cy="21602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grpSp>
        <p:nvGrpSpPr>
          <p:cNvPr id="39" name="グループ化 38"/>
          <p:cNvGrpSpPr/>
          <p:nvPr/>
        </p:nvGrpSpPr>
        <p:grpSpPr>
          <a:xfrm>
            <a:off x="4716016" y="2852936"/>
            <a:ext cx="3168352" cy="2586687"/>
            <a:chOff x="4716016" y="2852936"/>
            <a:chExt cx="3168352" cy="2586687"/>
          </a:xfrm>
        </p:grpSpPr>
        <p:sp>
          <p:nvSpPr>
            <p:cNvPr id="34" name="爆発 1 33"/>
            <p:cNvSpPr/>
            <p:nvPr/>
          </p:nvSpPr>
          <p:spPr>
            <a:xfrm>
              <a:off x="5940152" y="3567415"/>
              <a:ext cx="1163061" cy="1046756"/>
            </a:xfrm>
            <a:prstGeom prst="irregularSeal1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5441697" y="2852936"/>
              <a:ext cx="498455" cy="49845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7385913" y="2852936"/>
              <a:ext cx="498455" cy="49845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7" name="円/楕円 16"/>
            <p:cNvSpPr/>
            <p:nvPr/>
          </p:nvSpPr>
          <p:spPr>
            <a:xfrm>
              <a:off x="5441697" y="4941168"/>
              <a:ext cx="498455" cy="49845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8" name="円/楕円 17"/>
            <p:cNvSpPr/>
            <p:nvPr/>
          </p:nvSpPr>
          <p:spPr>
            <a:xfrm>
              <a:off x="7385913" y="4941168"/>
              <a:ext cx="498455" cy="498455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6377801" y="3933056"/>
              <a:ext cx="498455" cy="498455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21" name="直線コネクタ 20"/>
            <p:cNvCxnSpPr>
              <a:stCxn id="15" idx="5"/>
              <a:endCxn id="19" idx="1"/>
            </p:cNvCxnSpPr>
            <p:nvPr/>
          </p:nvCxnSpPr>
          <p:spPr>
            <a:xfrm>
              <a:off x="5867155" y="3278394"/>
              <a:ext cx="583643" cy="727659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>
              <a:stCxn id="19" idx="7"/>
              <a:endCxn id="16" idx="3"/>
            </p:cNvCxnSpPr>
            <p:nvPr/>
          </p:nvCxnSpPr>
          <p:spPr>
            <a:xfrm flipV="1">
              <a:off x="6803259" y="3278394"/>
              <a:ext cx="655651" cy="727659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コネクタ 24"/>
            <p:cNvCxnSpPr>
              <a:stCxn id="18" idx="1"/>
              <a:endCxn id="19" idx="5"/>
            </p:cNvCxnSpPr>
            <p:nvPr/>
          </p:nvCxnSpPr>
          <p:spPr>
            <a:xfrm flipH="1" flipV="1">
              <a:off x="6803259" y="4358514"/>
              <a:ext cx="655651" cy="655651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>
              <a:stCxn id="17" idx="7"/>
              <a:endCxn id="19" idx="3"/>
            </p:cNvCxnSpPr>
            <p:nvPr/>
          </p:nvCxnSpPr>
          <p:spPr>
            <a:xfrm flipV="1">
              <a:off x="5867155" y="4358514"/>
              <a:ext cx="583643" cy="655651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円/楕円 30"/>
            <p:cNvSpPr/>
            <p:nvPr/>
          </p:nvSpPr>
          <p:spPr>
            <a:xfrm>
              <a:off x="6084168" y="3639423"/>
              <a:ext cx="498455" cy="498455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32" name="直線矢印コネクタ 31"/>
            <p:cNvCxnSpPr/>
            <p:nvPr/>
          </p:nvCxnSpPr>
          <p:spPr>
            <a:xfrm>
              <a:off x="5336486" y="3888650"/>
              <a:ext cx="581531" cy="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円/楕円 32"/>
            <p:cNvSpPr/>
            <p:nvPr/>
          </p:nvSpPr>
          <p:spPr>
            <a:xfrm>
              <a:off x="4716016" y="3639423"/>
              <a:ext cx="498455" cy="498455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sp>
        <p:nvSpPr>
          <p:cNvPr id="35" name="テキスト ボックス 34"/>
          <p:cNvSpPr txBox="1"/>
          <p:nvPr/>
        </p:nvSpPr>
        <p:spPr>
          <a:xfrm>
            <a:off x="251520" y="2124145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独立した系</a:t>
            </a:r>
            <a:endParaRPr kumimoji="1" lang="ja-JP" altLang="en-US" sz="3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4488760" y="2124145"/>
            <a:ext cx="305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/>
              <a:t>固体内での衝突</a:t>
            </a:r>
            <a:endParaRPr kumimoji="1" lang="ja-JP" altLang="en-US" sz="32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644008" y="5661248"/>
            <a:ext cx="41857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dirty="0" smtClean="0"/>
              <a:t>衝突、被衝突原子ともに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周辺原子からの束縛を受ける</a:t>
            </a:r>
            <a:endParaRPr lang="en-US" altLang="ja-JP" sz="2400" dirty="0" smtClean="0"/>
          </a:p>
          <a:p>
            <a:r>
              <a:rPr lang="ja-JP" altLang="en-US" sz="2400" dirty="0" smtClean="0"/>
              <a:t>このエネルギーが</a:t>
            </a:r>
            <a:r>
              <a:rPr lang="en-US" altLang="ja-JP" sz="2400" i="1" dirty="0" err="1" smtClean="0"/>
              <a:t>E</a:t>
            </a:r>
            <a:r>
              <a:rPr lang="en-US" altLang="ja-JP" sz="2400" baseline="-25000" dirty="0" err="1" smtClean="0"/>
              <a:t>disp</a:t>
            </a:r>
            <a:endParaRPr kumimoji="1" lang="ja-JP" altLang="en-US" sz="2400" baseline="-2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原子のはじきだしと格子欠陥</a:t>
            </a:r>
            <a:r>
              <a:rPr lang="en-US" altLang="ja-JP" dirty="0" smtClean="0"/>
              <a:t>(</a:t>
            </a:r>
            <a:r>
              <a:rPr lang="ja-JP" altLang="en-US" dirty="0" smtClean="0"/>
              <a:t>続き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519264" y="2677562"/>
            <a:ext cx="1534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Interstitial</a:t>
            </a:r>
          </a:p>
          <a:p>
            <a:r>
              <a:rPr lang="en-US" altLang="ja-JP" dirty="0" smtClean="0"/>
              <a:t>    E1 &lt; E</a:t>
            </a:r>
            <a:r>
              <a:rPr lang="en-US" altLang="ja-JP" baseline="-25000" dirty="0" smtClean="0"/>
              <a:t>disp1</a:t>
            </a:r>
            <a:r>
              <a:rPr lang="en-US" altLang="ja-JP" baseline="30000" dirty="0" smtClean="0"/>
              <a:t>   </a:t>
            </a:r>
          </a:p>
          <a:p>
            <a:r>
              <a:rPr lang="en-US" altLang="ja-JP" baseline="30000" dirty="0" smtClean="0"/>
              <a:t>      </a:t>
            </a:r>
            <a:r>
              <a:rPr lang="en-US" altLang="ja-JP" dirty="0" smtClean="0"/>
              <a:t>E2 &lt; E</a:t>
            </a:r>
            <a:r>
              <a:rPr lang="en-US" altLang="ja-JP" baseline="-25000" dirty="0" smtClean="0"/>
              <a:t>disp2</a:t>
            </a:r>
            <a:endParaRPr kumimoji="1" lang="ja-JP" altLang="en-US" baseline="-25000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6804248" y="2677562"/>
            <a:ext cx="1534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Scatter</a:t>
            </a:r>
          </a:p>
          <a:p>
            <a:r>
              <a:rPr lang="en-US" altLang="ja-JP" dirty="0" smtClean="0"/>
              <a:t>    E1 &gt; E</a:t>
            </a:r>
            <a:r>
              <a:rPr lang="en-US" altLang="ja-JP" baseline="-25000" dirty="0" smtClean="0"/>
              <a:t>disp1</a:t>
            </a:r>
            <a:r>
              <a:rPr lang="en-US" altLang="ja-JP" baseline="30000" dirty="0" smtClean="0"/>
              <a:t>   </a:t>
            </a:r>
          </a:p>
          <a:p>
            <a:r>
              <a:rPr lang="en-US" altLang="ja-JP" baseline="30000" dirty="0" smtClean="0"/>
              <a:t>      </a:t>
            </a:r>
            <a:r>
              <a:rPr lang="en-US" altLang="ja-JP" dirty="0" smtClean="0"/>
              <a:t>E2 &lt; E</a:t>
            </a:r>
            <a:r>
              <a:rPr lang="en-US" altLang="ja-JP" baseline="-25000" dirty="0" smtClean="0"/>
              <a:t>disp2</a:t>
            </a:r>
            <a:endParaRPr kumimoji="1" lang="ja-JP" altLang="en-US" baseline="-25000" dirty="0"/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711454" y="5034753"/>
            <a:ext cx="1534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Replacement</a:t>
            </a:r>
          </a:p>
          <a:p>
            <a:r>
              <a:rPr lang="en-US" altLang="ja-JP" dirty="0" smtClean="0"/>
              <a:t>    E1 &lt; E</a:t>
            </a:r>
            <a:r>
              <a:rPr lang="en-US" altLang="ja-JP" baseline="-25000" dirty="0" smtClean="0"/>
              <a:t>disp1</a:t>
            </a:r>
            <a:r>
              <a:rPr lang="en-US" altLang="ja-JP" baseline="30000" dirty="0" smtClean="0"/>
              <a:t>   </a:t>
            </a:r>
          </a:p>
          <a:p>
            <a:r>
              <a:rPr lang="en-US" altLang="ja-JP" baseline="30000" dirty="0" smtClean="0"/>
              <a:t>      </a:t>
            </a:r>
            <a:r>
              <a:rPr lang="en-US" altLang="ja-JP" dirty="0" smtClean="0"/>
              <a:t>E2 &gt; E</a:t>
            </a:r>
            <a:r>
              <a:rPr lang="en-US" altLang="ja-JP" baseline="-25000" dirty="0" smtClean="0"/>
              <a:t>disp2</a:t>
            </a:r>
            <a:endParaRPr kumimoji="1" lang="ja-JP" altLang="en-US" baseline="-25000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843808" y="5034753"/>
            <a:ext cx="1534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Vacancy</a:t>
            </a:r>
          </a:p>
          <a:p>
            <a:r>
              <a:rPr lang="en-US" altLang="ja-JP" dirty="0" smtClean="0"/>
              <a:t>    E1 &gt; E</a:t>
            </a:r>
            <a:r>
              <a:rPr lang="en-US" altLang="ja-JP" baseline="-25000" dirty="0" smtClean="0"/>
              <a:t>disp1</a:t>
            </a:r>
            <a:r>
              <a:rPr lang="en-US" altLang="ja-JP" baseline="30000" dirty="0" smtClean="0"/>
              <a:t>   </a:t>
            </a:r>
          </a:p>
          <a:p>
            <a:r>
              <a:rPr lang="en-US" altLang="ja-JP" baseline="30000" dirty="0" smtClean="0"/>
              <a:t>      </a:t>
            </a:r>
            <a:r>
              <a:rPr lang="en-US" altLang="ja-JP" dirty="0" smtClean="0"/>
              <a:t>E2 &gt; E</a:t>
            </a:r>
            <a:r>
              <a:rPr lang="en-US" altLang="ja-JP" baseline="-25000" dirty="0" smtClean="0"/>
              <a:t>disp2</a:t>
            </a:r>
            <a:endParaRPr kumimoji="1" lang="ja-JP" altLang="en-US" baseline="-25000" dirty="0"/>
          </a:p>
        </p:txBody>
      </p:sp>
      <p:grpSp>
        <p:nvGrpSpPr>
          <p:cNvPr id="109" name="グループ化 108"/>
          <p:cNvGrpSpPr/>
          <p:nvPr/>
        </p:nvGrpSpPr>
        <p:grpSpPr>
          <a:xfrm>
            <a:off x="4608512" y="1987099"/>
            <a:ext cx="2060013" cy="2304256"/>
            <a:chOff x="0" y="4221088"/>
            <a:chExt cx="2060013" cy="2304256"/>
          </a:xfrm>
        </p:grpSpPr>
        <p:sp>
          <p:nvSpPr>
            <p:cNvPr id="108" name="円/楕円 107"/>
            <p:cNvSpPr/>
            <p:nvPr/>
          </p:nvSpPr>
          <p:spPr>
            <a:xfrm>
              <a:off x="755576" y="5373216"/>
              <a:ext cx="1008112" cy="1008112"/>
            </a:xfrm>
            <a:prstGeom prst="ellipse">
              <a:avLst/>
            </a:prstGeom>
            <a:gradFill flip="none" rotWithShape="1">
              <a:gsLst>
                <a:gs pos="0">
                  <a:srgbClr val="FF7C80"/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円/楕円 54"/>
            <p:cNvSpPr/>
            <p:nvPr/>
          </p:nvSpPr>
          <p:spPr>
            <a:xfrm>
              <a:off x="360040" y="4725144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6" name="円/楕円 55"/>
            <p:cNvSpPr/>
            <p:nvPr/>
          </p:nvSpPr>
          <p:spPr>
            <a:xfrm>
              <a:off x="1713114" y="4725144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7" name="円/楕円 56"/>
            <p:cNvSpPr/>
            <p:nvPr/>
          </p:nvSpPr>
          <p:spPr>
            <a:xfrm>
              <a:off x="360040" y="6178445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8" name="円/楕円 57"/>
            <p:cNvSpPr/>
            <p:nvPr/>
          </p:nvSpPr>
          <p:spPr>
            <a:xfrm>
              <a:off x="1713114" y="6178445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9" name="円/楕円 58"/>
            <p:cNvSpPr/>
            <p:nvPr/>
          </p:nvSpPr>
          <p:spPr>
            <a:xfrm>
              <a:off x="1079139" y="5733256"/>
              <a:ext cx="346899" cy="346899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60" name="直線コネクタ 59"/>
            <p:cNvCxnSpPr>
              <a:stCxn id="55" idx="5"/>
              <a:endCxn id="59" idx="1"/>
            </p:cNvCxnSpPr>
            <p:nvPr/>
          </p:nvCxnSpPr>
          <p:spPr>
            <a:xfrm>
              <a:off x="656136" y="5021241"/>
              <a:ext cx="473805" cy="762817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/>
            <p:cNvCxnSpPr>
              <a:stCxn id="59" idx="7"/>
              <a:endCxn id="56" idx="3"/>
            </p:cNvCxnSpPr>
            <p:nvPr/>
          </p:nvCxnSpPr>
          <p:spPr>
            <a:xfrm flipV="1">
              <a:off x="1375236" y="5021241"/>
              <a:ext cx="388679" cy="762817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/>
            <p:cNvCxnSpPr>
              <a:stCxn id="58" idx="1"/>
              <a:endCxn id="59" idx="5"/>
            </p:cNvCxnSpPr>
            <p:nvPr/>
          </p:nvCxnSpPr>
          <p:spPr>
            <a:xfrm flipH="1" flipV="1">
              <a:off x="1375236" y="6029353"/>
              <a:ext cx="388679" cy="199894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コネクタ 62"/>
            <p:cNvCxnSpPr>
              <a:stCxn id="57" idx="7"/>
              <a:endCxn id="59" idx="3"/>
            </p:cNvCxnSpPr>
            <p:nvPr/>
          </p:nvCxnSpPr>
          <p:spPr>
            <a:xfrm flipV="1">
              <a:off x="656136" y="6029353"/>
              <a:ext cx="473805" cy="199894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円/楕円 63"/>
            <p:cNvSpPr/>
            <p:nvPr/>
          </p:nvSpPr>
          <p:spPr>
            <a:xfrm>
              <a:off x="1296144" y="4221088"/>
              <a:ext cx="346899" cy="34689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66" name="右矢印 65"/>
            <p:cNvSpPr/>
            <p:nvPr/>
          </p:nvSpPr>
          <p:spPr>
            <a:xfrm rot="17088054">
              <a:off x="798553" y="5010424"/>
              <a:ext cx="1079986" cy="2492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68" name="直線矢印コネクタ 67"/>
            <p:cNvCxnSpPr/>
            <p:nvPr/>
          </p:nvCxnSpPr>
          <p:spPr>
            <a:xfrm>
              <a:off x="432048" y="5661248"/>
              <a:ext cx="404715" cy="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円/楕円 68"/>
            <p:cNvSpPr/>
            <p:nvPr/>
          </p:nvSpPr>
          <p:spPr>
            <a:xfrm>
              <a:off x="0" y="5445224"/>
              <a:ext cx="346899" cy="346899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grpSp>
        <p:nvGrpSpPr>
          <p:cNvPr id="107" name="グループ化 106"/>
          <p:cNvGrpSpPr/>
          <p:nvPr/>
        </p:nvGrpSpPr>
        <p:grpSpPr>
          <a:xfrm>
            <a:off x="539552" y="2239127"/>
            <a:ext cx="2060994" cy="1800200"/>
            <a:chOff x="0" y="2060848"/>
            <a:chExt cx="2060994" cy="1800200"/>
          </a:xfrm>
        </p:grpSpPr>
        <p:sp>
          <p:nvSpPr>
            <p:cNvPr id="106" name="円/楕円 105"/>
            <p:cNvSpPr/>
            <p:nvPr/>
          </p:nvSpPr>
          <p:spPr>
            <a:xfrm>
              <a:off x="755576" y="2708920"/>
              <a:ext cx="1008112" cy="1008112"/>
            </a:xfrm>
            <a:prstGeom prst="ellipse">
              <a:avLst/>
            </a:prstGeom>
            <a:gradFill flip="none" rotWithShape="1">
              <a:gsLst>
                <a:gs pos="0">
                  <a:srgbClr val="FF7C80"/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円/楕円 48"/>
            <p:cNvSpPr/>
            <p:nvPr/>
          </p:nvSpPr>
          <p:spPr>
            <a:xfrm>
              <a:off x="755576" y="2204864"/>
              <a:ext cx="1008112" cy="1008112"/>
            </a:xfrm>
            <a:prstGeom prst="ellipse">
              <a:avLst/>
            </a:prstGeom>
            <a:gradFill flip="none" rotWithShape="1">
              <a:gsLst>
                <a:gs pos="0">
                  <a:srgbClr val="FF7C80"/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円/楕円 19"/>
            <p:cNvSpPr/>
            <p:nvPr/>
          </p:nvSpPr>
          <p:spPr>
            <a:xfrm>
              <a:off x="361021" y="2060848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1" name="円/楕円 20"/>
            <p:cNvSpPr/>
            <p:nvPr/>
          </p:nvSpPr>
          <p:spPr>
            <a:xfrm>
              <a:off x="1714095" y="2060848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2" name="円/楕円 21"/>
            <p:cNvSpPr/>
            <p:nvPr/>
          </p:nvSpPr>
          <p:spPr>
            <a:xfrm>
              <a:off x="361021" y="3514149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3" name="円/楕円 22"/>
            <p:cNvSpPr/>
            <p:nvPr/>
          </p:nvSpPr>
          <p:spPr>
            <a:xfrm>
              <a:off x="1714095" y="3514149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4" name="円/楕円 23"/>
            <p:cNvSpPr/>
            <p:nvPr/>
          </p:nvSpPr>
          <p:spPr>
            <a:xfrm>
              <a:off x="1080120" y="3068960"/>
              <a:ext cx="346899" cy="346899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25" name="直線コネクタ 24"/>
            <p:cNvCxnSpPr>
              <a:stCxn id="20" idx="5"/>
              <a:endCxn id="24" idx="1"/>
            </p:cNvCxnSpPr>
            <p:nvPr/>
          </p:nvCxnSpPr>
          <p:spPr>
            <a:xfrm>
              <a:off x="657117" y="2356945"/>
              <a:ext cx="473805" cy="762817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>
              <a:stCxn id="24" idx="7"/>
              <a:endCxn id="21" idx="3"/>
            </p:cNvCxnSpPr>
            <p:nvPr/>
          </p:nvCxnSpPr>
          <p:spPr>
            <a:xfrm flipV="1">
              <a:off x="1376217" y="2356945"/>
              <a:ext cx="388679" cy="762817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/>
            <p:cNvCxnSpPr>
              <a:stCxn id="23" idx="1"/>
              <a:endCxn id="24" idx="5"/>
            </p:cNvCxnSpPr>
            <p:nvPr/>
          </p:nvCxnSpPr>
          <p:spPr>
            <a:xfrm flipH="1" flipV="1">
              <a:off x="1376217" y="3365057"/>
              <a:ext cx="388679" cy="199894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>
              <a:stCxn id="22" idx="7"/>
              <a:endCxn id="24" idx="3"/>
            </p:cNvCxnSpPr>
            <p:nvPr/>
          </p:nvCxnSpPr>
          <p:spPr>
            <a:xfrm flipV="1">
              <a:off x="657117" y="3365057"/>
              <a:ext cx="473805" cy="199894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円/楕円 28"/>
            <p:cNvSpPr/>
            <p:nvPr/>
          </p:nvSpPr>
          <p:spPr>
            <a:xfrm>
              <a:off x="1008112" y="2564904"/>
              <a:ext cx="346899" cy="34689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36" name="直線コネクタ 35"/>
            <p:cNvCxnSpPr>
              <a:stCxn id="20" idx="5"/>
              <a:endCxn id="29" idx="1"/>
            </p:cNvCxnSpPr>
            <p:nvPr/>
          </p:nvCxnSpPr>
          <p:spPr>
            <a:xfrm>
              <a:off x="657117" y="2356945"/>
              <a:ext cx="401797" cy="258761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>
              <a:stCxn id="29" idx="7"/>
              <a:endCxn id="21" idx="3"/>
            </p:cNvCxnSpPr>
            <p:nvPr/>
          </p:nvCxnSpPr>
          <p:spPr>
            <a:xfrm flipV="1">
              <a:off x="1304209" y="2356945"/>
              <a:ext cx="460687" cy="258761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>
              <a:stCxn id="29" idx="5"/>
              <a:endCxn id="23" idx="1"/>
            </p:cNvCxnSpPr>
            <p:nvPr/>
          </p:nvCxnSpPr>
          <p:spPr>
            <a:xfrm>
              <a:off x="1304209" y="2861001"/>
              <a:ext cx="460687" cy="703950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>
              <a:stCxn id="29" idx="3"/>
              <a:endCxn id="22" idx="7"/>
            </p:cNvCxnSpPr>
            <p:nvPr/>
          </p:nvCxnSpPr>
          <p:spPr>
            <a:xfrm flipH="1">
              <a:off x="657117" y="2861001"/>
              <a:ext cx="401797" cy="703950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矢印コネクタ 69"/>
            <p:cNvCxnSpPr/>
            <p:nvPr/>
          </p:nvCxnSpPr>
          <p:spPr>
            <a:xfrm>
              <a:off x="432048" y="2996952"/>
              <a:ext cx="404715" cy="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円/楕円 70"/>
            <p:cNvSpPr/>
            <p:nvPr/>
          </p:nvSpPr>
          <p:spPr>
            <a:xfrm>
              <a:off x="0" y="2780928"/>
              <a:ext cx="346899" cy="346899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grpSp>
        <p:nvGrpSpPr>
          <p:cNvPr id="132" name="グループ化 131"/>
          <p:cNvGrpSpPr/>
          <p:nvPr/>
        </p:nvGrpSpPr>
        <p:grpSpPr>
          <a:xfrm>
            <a:off x="4716016" y="4444197"/>
            <a:ext cx="2060994" cy="2104442"/>
            <a:chOff x="4572000" y="4581128"/>
            <a:chExt cx="2060994" cy="2104442"/>
          </a:xfrm>
        </p:grpSpPr>
        <p:sp>
          <p:nvSpPr>
            <p:cNvPr id="89" name="円/楕円 88"/>
            <p:cNvSpPr/>
            <p:nvPr/>
          </p:nvSpPr>
          <p:spPr>
            <a:xfrm>
              <a:off x="5292080" y="4797152"/>
              <a:ext cx="1008112" cy="1008112"/>
            </a:xfrm>
            <a:prstGeom prst="ellipse">
              <a:avLst/>
            </a:prstGeom>
            <a:gradFill flip="none" rotWithShape="1">
              <a:gsLst>
                <a:gs pos="0">
                  <a:srgbClr val="FF7C80"/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0" name="円/楕円 89"/>
            <p:cNvSpPr/>
            <p:nvPr/>
          </p:nvSpPr>
          <p:spPr>
            <a:xfrm>
              <a:off x="4933021" y="4581128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91" name="円/楕円 90"/>
            <p:cNvSpPr/>
            <p:nvPr/>
          </p:nvSpPr>
          <p:spPr>
            <a:xfrm>
              <a:off x="6286095" y="4581128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92" name="円/楕円 91"/>
            <p:cNvSpPr/>
            <p:nvPr/>
          </p:nvSpPr>
          <p:spPr>
            <a:xfrm>
              <a:off x="4933021" y="6034429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93" name="円/楕円 92"/>
            <p:cNvSpPr/>
            <p:nvPr/>
          </p:nvSpPr>
          <p:spPr>
            <a:xfrm>
              <a:off x="6286095" y="6034429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94" name="円/楕円 93"/>
            <p:cNvSpPr/>
            <p:nvPr/>
          </p:nvSpPr>
          <p:spPr>
            <a:xfrm>
              <a:off x="5933007" y="6338671"/>
              <a:ext cx="346899" cy="346899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99" name="円/楕円 98"/>
            <p:cNvSpPr/>
            <p:nvPr/>
          </p:nvSpPr>
          <p:spPr>
            <a:xfrm>
              <a:off x="5580112" y="5085184"/>
              <a:ext cx="346899" cy="34689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100" name="直線コネクタ 99"/>
            <p:cNvCxnSpPr>
              <a:stCxn id="90" idx="5"/>
              <a:endCxn id="99" idx="1"/>
            </p:cNvCxnSpPr>
            <p:nvPr/>
          </p:nvCxnSpPr>
          <p:spPr>
            <a:xfrm>
              <a:off x="5229117" y="4877225"/>
              <a:ext cx="401797" cy="258761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>
              <a:stCxn id="99" idx="7"/>
              <a:endCxn id="91" idx="3"/>
            </p:cNvCxnSpPr>
            <p:nvPr/>
          </p:nvCxnSpPr>
          <p:spPr>
            <a:xfrm flipV="1">
              <a:off x="5876209" y="4877225"/>
              <a:ext cx="460687" cy="258761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>
              <a:stCxn id="99" idx="5"/>
              <a:endCxn id="93" idx="1"/>
            </p:cNvCxnSpPr>
            <p:nvPr/>
          </p:nvCxnSpPr>
          <p:spPr>
            <a:xfrm>
              <a:off x="5876209" y="5381281"/>
              <a:ext cx="460687" cy="703950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直線コネクタ 102"/>
            <p:cNvCxnSpPr>
              <a:stCxn id="99" idx="3"/>
              <a:endCxn id="92" idx="7"/>
            </p:cNvCxnSpPr>
            <p:nvPr/>
          </p:nvCxnSpPr>
          <p:spPr>
            <a:xfrm flipH="1">
              <a:off x="5229117" y="5381281"/>
              <a:ext cx="401797" cy="703950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直線矢印コネクタ 103"/>
            <p:cNvCxnSpPr/>
            <p:nvPr/>
          </p:nvCxnSpPr>
          <p:spPr>
            <a:xfrm>
              <a:off x="5004048" y="5517232"/>
              <a:ext cx="404715" cy="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円/楕円 104"/>
            <p:cNvSpPr/>
            <p:nvPr/>
          </p:nvSpPr>
          <p:spPr>
            <a:xfrm>
              <a:off x="4572000" y="5301208"/>
              <a:ext cx="346899" cy="346899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10" name="右矢印 109"/>
            <p:cNvSpPr/>
            <p:nvPr/>
          </p:nvSpPr>
          <p:spPr>
            <a:xfrm rot="4510635">
              <a:off x="5549547" y="5854539"/>
              <a:ext cx="786121" cy="23380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  <p:grpSp>
        <p:nvGrpSpPr>
          <p:cNvPr id="133" name="グループ化 132"/>
          <p:cNvGrpSpPr/>
          <p:nvPr/>
        </p:nvGrpSpPr>
        <p:grpSpPr>
          <a:xfrm>
            <a:off x="517326" y="4134837"/>
            <a:ext cx="2060013" cy="2723163"/>
            <a:chOff x="4355976" y="1772816"/>
            <a:chExt cx="2060013" cy="2723163"/>
          </a:xfrm>
        </p:grpSpPr>
        <p:sp>
          <p:nvSpPr>
            <p:cNvPr id="113" name="円/楕円 112"/>
            <p:cNvSpPr/>
            <p:nvPr/>
          </p:nvSpPr>
          <p:spPr>
            <a:xfrm>
              <a:off x="4716016" y="2276872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14" name="円/楕円 113"/>
            <p:cNvSpPr/>
            <p:nvPr/>
          </p:nvSpPr>
          <p:spPr>
            <a:xfrm>
              <a:off x="6069090" y="2276872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15" name="円/楕円 114"/>
            <p:cNvSpPr/>
            <p:nvPr/>
          </p:nvSpPr>
          <p:spPr>
            <a:xfrm>
              <a:off x="4716016" y="3730173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16" name="円/楕円 115"/>
            <p:cNvSpPr/>
            <p:nvPr/>
          </p:nvSpPr>
          <p:spPr>
            <a:xfrm>
              <a:off x="6069090" y="3730173"/>
              <a:ext cx="346899" cy="346899"/>
            </a:xfrm>
            <a:prstGeom prst="ellipse">
              <a:avLst/>
            </a:prstGeom>
            <a:solidFill>
              <a:schemeClr val="accent1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17" name="円/楕円 116"/>
            <p:cNvSpPr/>
            <p:nvPr/>
          </p:nvSpPr>
          <p:spPr>
            <a:xfrm>
              <a:off x="5364088" y="3068960"/>
              <a:ext cx="346899" cy="34689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118" name="直線コネクタ 117"/>
            <p:cNvCxnSpPr>
              <a:stCxn id="113" idx="5"/>
              <a:endCxn id="117" idx="1"/>
            </p:cNvCxnSpPr>
            <p:nvPr/>
          </p:nvCxnSpPr>
          <p:spPr>
            <a:xfrm>
              <a:off x="5012113" y="2572969"/>
              <a:ext cx="402777" cy="546793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直線コネクタ 118"/>
            <p:cNvCxnSpPr>
              <a:stCxn id="117" idx="7"/>
              <a:endCxn id="114" idx="3"/>
            </p:cNvCxnSpPr>
            <p:nvPr/>
          </p:nvCxnSpPr>
          <p:spPr>
            <a:xfrm flipV="1">
              <a:off x="5660185" y="2572969"/>
              <a:ext cx="459707" cy="546793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直線コネクタ 119"/>
            <p:cNvCxnSpPr>
              <a:stCxn id="116" idx="1"/>
              <a:endCxn id="117" idx="5"/>
            </p:cNvCxnSpPr>
            <p:nvPr/>
          </p:nvCxnSpPr>
          <p:spPr>
            <a:xfrm flipH="1" flipV="1">
              <a:off x="5660185" y="3365057"/>
              <a:ext cx="459707" cy="415918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直線コネクタ 120"/>
            <p:cNvCxnSpPr>
              <a:stCxn id="115" idx="7"/>
              <a:endCxn id="117" idx="3"/>
            </p:cNvCxnSpPr>
            <p:nvPr/>
          </p:nvCxnSpPr>
          <p:spPr>
            <a:xfrm flipV="1">
              <a:off x="5012113" y="3365057"/>
              <a:ext cx="402777" cy="415918"/>
            </a:xfrm>
            <a:prstGeom prst="line">
              <a:avLst/>
            </a:prstGeom>
            <a:ln w="63500" cmpd="dbl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円/楕円 121"/>
            <p:cNvSpPr/>
            <p:nvPr/>
          </p:nvSpPr>
          <p:spPr>
            <a:xfrm>
              <a:off x="5652120" y="1772816"/>
              <a:ext cx="346899" cy="346899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23" name="右矢印 122"/>
            <p:cNvSpPr/>
            <p:nvPr/>
          </p:nvSpPr>
          <p:spPr>
            <a:xfrm rot="17088054">
              <a:off x="5154529" y="2562152"/>
              <a:ext cx="1079986" cy="249227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124" name="直線矢印コネクタ 123"/>
            <p:cNvCxnSpPr/>
            <p:nvPr/>
          </p:nvCxnSpPr>
          <p:spPr>
            <a:xfrm>
              <a:off x="4788024" y="3212976"/>
              <a:ext cx="404715" cy="0"/>
            </a:xfrm>
            <a:prstGeom prst="straightConnector1">
              <a:avLst/>
            </a:prstGeom>
            <a:ln w="317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円/楕円 124"/>
            <p:cNvSpPr/>
            <p:nvPr/>
          </p:nvSpPr>
          <p:spPr>
            <a:xfrm>
              <a:off x="4355976" y="2996952"/>
              <a:ext cx="346899" cy="346899"/>
            </a:xfrm>
            <a:prstGeom prst="ellipse">
              <a:avLst/>
            </a:prstGeom>
            <a:solidFill>
              <a:schemeClr val="accent4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30" name="右矢印 129"/>
            <p:cNvSpPr/>
            <p:nvPr/>
          </p:nvSpPr>
          <p:spPr>
            <a:xfrm rot="4510635">
              <a:off x="5305127" y="3604648"/>
              <a:ext cx="786121" cy="233803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31" name="円/楕円 130"/>
            <p:cNvSpPr/>
            <p:nvPr/>
          </p:nvSpPr>
          <p:spPr>
            <a:xfrm>
              <a:off x="5652120" y="4149080"/>
              <a:ext cx="346899" cy="346899"/>
            </a:xfrm>
            <a:prstGeom prst="ellipse">
              <a:avLst/>
            </a:prstGeom>
            <a:solidFill>
              <a:srgbClr val="00206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データはどこに保存される</a:t>
            </a:r>
            <a:r>
              <a:rPr kumimoji="1" lang="en-US" altLang="ja-JP" dirty="0" smtClean="0"/>
              <a:t>?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TRIM.exe</a:t>
            </a:r>
            <a:r>
              <a:rPr kumimoji="1" lang="ja-JP" altLang="en-US" dirty="0" smtClean="0"/>
              <a:t>に表示されるすべてのデータは、</a:t>
            </a:r>
            <a:r>
              <a:rPr lang="en-US" altLang="ja-JP" dirty="0" smtClean="0"/>
              <a:t>”</a:t>
            </a:r>
            <a:r>
              <a:rPr kumimoji="1" lang="en-US" altLang="ja-JP" dirty="0" smtClean="0"/>
              <a:t>SRIM</a:t>
            </a:r>
            <a:r>
              <a:rPr lang="ja-JP" altLang="en-US" dirty="0" smtClean="0"/>
              <a:t> </a:t>
            </a:r>
            <a:r>
              <a:rPr lang="en-US" altLang="ja-JP" dirty="0" smtClean="0"/>
              <a:t>Restore”</a:t>
            </a:r>
            <a:r>
              <a:rPr lang="ja-JP" altLang="en-US" dirty="0" smtClean="0"/>
              <a:t>フォルダに</a:t>
            </a:r>
            <a:r>
              <a:rPr lang="en-US" altLang="ja-JP" dirty="0" smtClean="0"/>
              <a:t>(*.sav)(*.bmp)</a:t>
            </a:r>
            <a:r>
              <a:rPr lang="ja-JP" altLang="en-US" dirty="0" smtClean="0"/>
              <a:t>として保存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TIN.exe </a:t>
            </a:r>
            <a:r>
              <a:rPr lang="ja-JP" altLang="en-US" dirty="0" smtClean="0"/>
              <a:t>において</a:t>
            </a:r>
            <a:r>
              <a:rPr lang="en-US" altLang="ja-JP" dirty="0" smtClean="0"/>
              <a:t>”Resume saved TRIM calc.”</a:t>
            </a:r>
            <a:r>
              <a:rPr lang="ja-JP" altLang="en-US" dirty="0" smtClean="0"/>
              <a:t>ボタンにより復元</a:t>
            </a:r>
            <a:endParaRPr lang="en-US" altLang="ja-JP" dirty="0" smtClean="0"/>
          </a:p>
          <a:p>
            <a:r>
              <a:rPr kumimoji="1" lang="ja-JP" altLang="en-US" dirty="0" smtClean="0"/>
              <a:t>そのまま使えるテキストデータは保存されない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TRIM.exe</a:t>
            </a:r>
            <a:r>
              <a:rPr lang="ja-JP" altLang="en-US" dirty="0" smtClean="0"/>
              <a:t>で</a:t>
            </a:r>
            <a:r>
              <a:rPr lang="en-US" altLang="ja-JP" dirty="0" smtClean="0"/>
              <a:t>”F”</a:t>
            </a:r>
            <a:r>
              <a:rPr lang="ja-JP" altLang="en-US" dirty="0" smtClean="0"/>
              <a:t>ボタンを押して明示的に保存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(</a:t>
            </a:r>
            <a:r>
              <a:rPr lang="ja-JP" altLang="en-US" dirty="0" smtClean="0"/>
              <a:t>デフォルトは</a:t>
            </a:r>
            <a:r>
              <a:rPr lang="en-US" altLang="ja-JP" dirty="0" smtClean="0"/>
              <a:t>”SRIM Outputs”)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ja-JP" altLang="en-US" sz="2800" dirty="0" smtClean="0">
                <a:solidFill>
                  <a:schemeClr val="tx1"/>
                </a:solidFill>
              </a:rPr>
              <a:t>なので、シミュレーションごとに</a:t>
            </a:r>
            <a:r>
              <a:rPr lang="en-US" altLang="ja-JP" sz="2800" dirty="0" smtClean="0">
                <a:solidFill>
                  <a:schemeClr val="tx1"/>
                </a:solidFill>
              </a:rPr>
              <a:t>SRIM</a:t>
            </a:r>
            <a:r>
              <a:rPr lang="ja-JP" altLang="en-US" sz="2800" dirty="0" smtClean="0">
                <a:solidFill>
                  <a:schemeClr val="tx1"/>
                </a:solidFill>
              </a:rPr>
              <a:t> </a:t>
            </a:r>
            <a:r>
              <a:rPr lang="en-US" altLang="ja-JP" sz="2800" dirty="0" smtClean="0">
                <a:solidFill>
                  <a:schemeClr val="tx1"/>
                </a:solidFill>
              </a:rPr>
              <a:t>Restore</a:t>
            </a:r>
            <a:r>
              <a:rPr lang="ja-JP" altLang="en-US" sz="2800" dirty="0" smtClean="0">
                <a:solidFill>
                  <a:schemeClr val="tx1"/>
                </a:solidFill>
              </a:rPr>
              <a:t> フォルダをバックアップするのが吉</a:t>
            </a:r>
            <a:endParaRPr lang="en-US" altLang="ja-JP" sz="2800" dirty="0" smtClean="0">
              <a:solidFill>
                <a:schemeClr val="tx1"/>
              </a:solidFill>
            </a:endParaRPr>
          </a:p>
          <a:p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SRIM Outputs </a:t>
            </a:r>
            <a:r>
              <a:rPr kumimoji="1" lang="ja-JP" altLang="en-US" dirty="0" err="1" smtClean="0"/>
              <a:t>に保</a:t>
            </a:r>
            <a:r>
              <a:rPr kumimoji="1" lang="ja-JP" altLang="en-US" dirty="0" smtClean="0"/>
              <a:t>存されるデータ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TDATA.dat: </a:t>
            </a:r>
            <a:r>
              <a:rPr kumimoji="1" lang="ja-JP" altLang="en-US" dirty="0" smtClean="0"/>
              <a:t>サマリー</a:t>
            </a:r>
            <a:endParaRPr kumimoji="1" lang="en-US" altLang="ja-JP" dirty="0" smtClean="0"/>
          </a:p>
          <a:p>
            <a:r>
              <a:rPr lang="en-US" altLang="ja-JP" dirty="0" smtClean="0"/>
              <a:t>RANGE.txt: Ion/Recoil Distribution</a:t>
            </a:r>
          </a:p>
          <a:p>
            <a:r>
              <a:rPr kumimoji="1" lang="en-US" altLang="ja-JP" dirty="0" smtClean="0"/>
              <a:t>LATERAL.txt: Lateral Range</a:t>
            </a:r>
          </a:p>
          <a:p>
            <a:r>
              <a:rPr lang="en-US" altLang="ja-JP" dirty="0" smtClean="0"/>
              <a:t>IONIZ.txt: Ionization</a:t>
            </a:r>
          </a:p>
          <a:p>
            <a:r>
              <a:rPr kumimoji="1" lang="en-US" altLang="ja-JP" dirty="0" smtClean="0"/>
              <a:t>PHONON.txt: Phonon</a:t>
            </a:r>
          </a:p>
          <a:p>
            <a:r>
              <a:rPr lang="en-US" altLang="ja-JP" dirty="0" smtClean="0"/>
              <a:t>E2RECOIL: Energy to Recoils</a:t>
            </a:r>
          </a:p>
          <a:p>
            <a:r>
              <a:rPr kumimoji="1" lang="en-US" altLang="ja-JP" dirty="0" smtClean="0"/>
              <a:t>NOVAC.txt, VACANCY.txt: Damage Events</a:t>
            </a:r>
          </a:p>
          <a:p>
            <a:r>
              <a:rPr kumimoji="1" lang="en-US" altLang="ja-JP" dirty="0" smtClean="0"/>
              <a:t>RANGE_3D.txt: ------- 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SRIM Outputs </a:t>
            </a:r>
            <a:r>
              <a:rPr lang="ja-JP" altLang="en-US" dirty="0" err="1" smtClean="0"/>
              <a:t>に保</a:t>
            </a:r>
            <a:r>
              <a:rPr lang="ja-JP" altLang="en-US" dirty="0" smtClean="0"/>
              <a:t>存されるデータ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これらはイベントが観測されるたびにデータがファイルに追記される。</a:t>
            </a:r>
            <a:r>
              <a:rPr lang="en-US" altLang="ja-JP" dirty="0" smtClean="0"/>
              <a:t> </a:t>
            </a:r>
            <a:r>
              <a:rPr lang="ja-JP" altLang="en-US" dirty="0" err="1" smtClean="0"/>
              <a:t>なの</a:t>
            </a:r>
            <a:r>
              <a:rPr lang="ja-JP" altLang="en-US" dirty="0" smtClean="0"/>
              <a:t>で</a:t>
            </a:r>
            <a:r>
              <a:rPr lang="en-US" altLang="ja-JP" dirty="0" smtClean="0"/>
              <a:t>TIN.exe</a:t>
            </a:r>
            <a:r>
              <a:rPr lang="ja-JP" altLang="en-US" dirty="0" smtClean="0"/>
              <a:t>の段階でデータ作成を指定する必要あり。</a:t>
            </a:r>
            <a:endParaRPr kumimoji="1" lang="en-US" altLang="ja-JP" dirty="0" smtClean="0"/>
          </a:p>
          <a:p>
            <a:r>
              <a:rPr lang="en-US" altLang="ja-JP" dirty="0" smtClean="0"/>
              <a:t>BACKSCAT.txt: Transmit Ions/Recoils</a:t>
            </a:r>
          </a:p>
          <a:p>
            <a:r>
              <a:rPr kumimoji="1" lang="en-US" altLang="ja-JP" dirty="0" smtClean="0"/>
              <a:t>TRANSMIT.txt, TRANSREC.txt, TRIMOUT.txt:</a:t>
            </a:r>
            <a:br>
              <a:rPr kumimoji="1" lang="en-US" altLang="ja-JP" dirty="0" smtClean="0"/>
            </a:br>
            <a:r>
              <a:rPr kumimoji="1" lang="en-US" altLang="ja-JP" dirty="0" smtClean="0"/>
              <a:t>    </a:t>
            </a:r>
            <a:r>
              <a:rPr lang="en-US" altLang="ja-JP" dirty="0" smtClean="0"/>
              <a:t>Transmit Ions/Recoils</a:t>
            </a:r>
            <a:endParaRPr kumimoji="1" lang="en-US" altLang="ja-JP" dirty="0" smtClean="0"/>
          </a:p>
          <a:p>
            <a:r>
              <a:rPr lang="en-US" altLang="ja-JP" dirty="0" smtClean="0"/>
              <a:t>SPUTTER.txt: Sputter Atoms</a:t>
            </a:r>
          </a:p>
          <a:p>
            <a:r>
              <a:rPr lang="en-US" altLang="ja-JP" dirty="0" smtClean="0"/>
              <a:t>COLLISION.txt: Collision Details</a:t>
            </a:r>
          </a:p>
          <a:p>
            <a:r>
              <a:rPr kumimoji="1" lang="en-US" altLang="ja-JP" dirty="0" smtClean="0"/>
              <a:t>EXYZ.txt: Special “XYZ File”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以下、自由時間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試してみたい衝突系を</a:t>
            </a:r>
            <a:r>
              <a:rPr lang="ja-JP" altLang="en-US" dirty="0" smtClean="0"/>
              <a:t>各自で設定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SRIM</a:t>
            </a:r>
            <a:r>
              <a:rPr lang="ja-JP" altLang="en-US" dirty="0" smtClean="0"/>
              <a:t> </a:t>
            </a:r>
            <a:r>
              <a:rPr lang="en-US" altLang="ja-JP" dirty="0" smtClean="0"/>
              <a:t>Outputs </a:t>
            </a:r>
            <a:r>
              <a:rPr lang="ja-JP" altLang="en-US" dirty="0" smtClean="0"/>
              <a:t>の</a:t>
            </a:r>
            <a:r>
              <a:rPr lang="en-US" altLang="ja-JP" dirty="0" smtClean="0"/>
              <a:t>excel</a:t>
            </a:r>
            <a:r>
              <a:rPr lang="ja-JP" altLang="en-US" dirty="0" err="1" smtClean="0"/>
              <a:t>への</a:t>
            </a:r>
            <a:r>
              <a:rPr lang="ja-JP" altLang="en-US" dirty="0" smtClean="0"/>
              <a:t>取り込み</a:t>
            </a:r>
            <a:endParaRPr lang="en-US" altLang="ja-JP" dirty="0" smtClean="0"/>
          </a:p>
          <a:p>
            <a:r>
              <a:rPr lang="ja-JP" altLang="en-US" dirty="0" smtClean="0"/>
              <a:t>他、質疑応答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Appendix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資料は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sz="2400" dirty="0" smtClean="0">
                <a:hlinkClick r:id="rId2"/>
              </a:rPr>
              <a:t>http://sakura.nucleng.kyoto-u.ac.jp/~aoki/SRIM/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で公開、更新するつもりです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青木ががんばれる範囲で</a:t>
            </a:r>
            <a:r>
              <a:rPr kumimoji="1" lang="en-US" altLang="ja-JP" dirty="0" smtClean="0"/>
              <a:t>)</a:t>
            </a:r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「日本語</a:t>
            </a:r>
            <a:r>
              <a:rPr kumimoji="1" lang="en-US" altLang="ja-JP" dirty="0" smtClean="0"/>
              <a:t>Windows</a:t>
            </a:r>
            <a:r>
              <a:rPr kumimoji="1" lang="ja-JP" altLang="en-US" dirty="0" smtClean="0"/>
              <a:t>で</a:t>
            </a:r>
            <a:r>
              <a:rPr kumimoji="1" lang="en-US" altLang="ja-JP" dirty="0" smtClean="0"/>
              <a:t>TIN.exe</a:t>
            </a:r>
            <a:r>
              <a:rPr kumimoji="1" lang="ja-JP" altLang="en-US" dirty="0" smtClean="0"/>
              <a:t>が動かない」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 </a:t>
            </a:r>
            <a:r>
              <a:rPr lang="en-US" altLang="ja-JP" dirty="0" smtClean="0"/>
              <a:t>TIN.exe </a:t>
            </a:r>
            <a:r>
              <a:rPr lang="ja-JP" altLang="en-US" dirty="0" smtClean="0"/>
              <a:t>互換のプログラムを作り始めました。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sz="2400" dirty="0" smtClean="0">
                <a:hlinkClick r:id="rId3"/>
              </a:rPr>
              <a:t>http://sakura.nucleng.kyoto-u.ac.jp/~aoki/suzu/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TRIM.exe </a:t>
            </a:r>
            <a:r>
              <a:rPr kumimoji="1" lang="ja-JP" altLang="en-US" dirty="0" smtClean="0"/>
              <a:t>に必要な材料パラメータ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u="sng" dirty="0" smtClean="0"/>
              <a:t>2</a:t>
            </a:r>
            <a:r>
              <a:rPr lang="ja-JP" altLang="ja-JP" u="sng" dirty="0" smtClean="0"/>
              <a:t>体衝突モデル</a:t>
            </a:r>
          </a:p>
          <a:p>
            <a:pPr lvl="1"/>
            <a:r>
              <a:rPr lang="ja-JP" altLang="ja-JP" dirty="0" smtClean="0"/>
              <a:t>入射原子</a:t>
            </a:r>
            <a:r>
              <a:rPr lang="en-US" altLang="ja-JP" dirty="0" smtClean="0"/>
              <a:t>, </a:t>
            </a:r>
            <a:r>
              <a:rPr lang="ja-JP" altLang="ja-JP" dirty="0" smtClean="0"/>
              <a:t>標的原子の</a:t>
            </a:r>
            <a:r>
              <a:rPr lang="ja-JP" altLang="ja-JP" b="1" u="sng" dirty="0" smtClean="0"/>
              <a:t>質量</a:t>
            </a:r>
          </a:p>
          <a:p>
            <a:pPr lvl="1"/>
            <a:r>
              <a:rPr lang="ja-JP" altLang="ja-JP" dirty="0" smtClean="0"/>
              <a:t>入射原子の速度</a:t>
            </a:r>
            <a:r>
              <a:rPr lang="en-US" altLang="ja-JP" dirty="0" smtClean="0"/>
              <a:t>(</a:t>
            </a:r>
            <a:r>
              <a:rPr lang="ja-JP" altLang="ja-JP" b="1" u="sng" dirty="0" smtClean="0"/>
              <a:t>エネルギー</a:t>
            </a:r>
            <a:r>
              <a:rPr lang="en-US" altLang="ja-JP" dirty="0" smtClean="0"/>
              <a:t>)</a:t>
            </a:r>
            <a:endParaRPr lang="ja-JP" altLang="ja-JP" dirty="0" smtClean="0"/>
          </a:p>
          <a:p>
            <a:pPr lvl="1"/>
            <a:r>
              <a:rPr lang="ja-JP" altLang="ja-JP" dirty="0" smtClean="0"/>
              <a:t>入射原子</a:t>
            </a:r>
            <a:r>
              <a:rPr lang="en-US" altLang="ja-JP" dirty="0" smtClean="0"/>
              <a:t>, </a:t>
            </a:r>
            <a:r>
              <a:rPr lang="ja-JP" altLang="ja-JP" dirty="0" smtClean="0"/>
              <a:t>標的原子の位置関係</a:t>
            </a:r>
            <a:r>
              <a:rPr lang="en-US" altLang="ja-JP" dirty="0" smtClean="0"/>
              <a:t>(</a:t>
            </a:r>
            <a:r>
              <a:rPr lang="ja-JP" altLang="ja-JP" dirty="0" smtClean="0"/>
              <a:t>衝突係数</a:t>
            </a:r>
            <a:r>
              <a:rPr lang="en-US" altLang="ja-JP" dirty="0" smtClean="0"/>
              <a:t>, Impact parameter)</a:t>
            </a:r>
            <a:endParaRPr lang="ja-JP" altLang="ja-JP" dirty="0" smtClean="0"/>
          </a:p>
          <a:p>
            <a:pPr lvl="1"/>
            <a:r>
              <a:rPr lang="ja-JP" altLang="ja-JP" dirty="0" smtClean="0"/>
              <a:t>入射原子</a:t>
            </a:r>
            <a:r>
              <a:rPr lang="en-US" altLang="ja-JP" dirty="0" smtClean="0"/>
              <a:t>, </a:t>
            </a:r>
            <a:r>
              <a:rPr lang="ja-JP" altLang="ja-JP" dirty="0" smtClean="0"/>
              <a:t>標的原子間相互作用</a:t>
            </a:r>
            <a:r>
              <a:rPr lang="en-US" altLang="ja-JP" dirty="0" smtClean="0"/>
              <a:t>(</a:t>
            </a:r>
            <a:r>
              <a:rPr lang="ja-JP" altLang="en-US" b="1" u="sng" dirty="0" smtClean="0"/>
              <a:t>原子番号</a:t>
            </a:r>
            <a:r>
              <a:rPr lang="en-US" altLang="ja-JP" dirty="0" smtClean="0"/>
              <a:t>=</a:t>
            </a:r>
            <a:r>
              <a:rPr lang="ja-JP" altLang="en-US" dirty="0" smtClean="0"/>
              <a:t>原子核の電荷量に依存</a:t>
            </a:r>
            <a:r>
              <a:rPr lang="en-US" altLang="ja-JP" dirty="0" smtClean="0"/>
              <a:t>)</a:t>
            </a:r>
            <a:endParaRPr lang="ja-JP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503372" y="3221593"/>
            <a:ext cx="3647152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衝突に繰り返しにより刻々と変化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61345" y="4030985"/>
            <a:ext cx="503214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さいころを振って決定するが、</a:t>
            </a:r>
            <a:r>
              <a:rPr kumimoji="1" lang="ja-JP" altLang="en-US" b="1" u="sng" dirty="0" smtClean="0"/>
              <a:t>原子密度</a:t>
            </a:r>
            <a:r>
              <a:rPr kumimoji="1" lang="ja-JP" altLang="en-US" dirty="0" smtClean="0"/>
              <a:t>に依存</a:t>
            </a:r>
            <a:endParaRPr kumimoji="1" lang="ja-JP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京都大学工学研究科電子工学専攻 講師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en-US" altLang="ja-JP" dirty="0" smtClean="0"/>
              <a:t>(</a:t>
            </a:r>
            <a:r>
              <a:rPr lang="ja-JP" altLang="en-US" dirty="0" smtClean="0"/>
              <a:t>兼</a:t>
            </a:r>
            <a:r>
              <a:rPr lang="en-US" altLang="ja-JP" dirty="0" smtClean="0"/>
              <a:t>)</a:t>
            </a:r>
            <a:r>
              <a:rPr lang="ja-JP" altLang="en-US" dirty="0" smtClean="0"/>
              <a:t>工学研究科附属情報センター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主な研究テーマは、</a:t>
            </a:r>
            <a:r>
              <a:rPr kumimoji="1" lang="en-US" altLang="ja-JP" dirty="0" smtClean="0"/>
              <a:t>MD</a:t>
            </a:r>
            <a:r>
              <a:rPr kumimoji="1" lang="ja-JP" altLang="en-US" dirty="0" smtClean="0"/>
              <a:t>シミュレーションによる原子衝突現象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特にクラスターイオン衝突</a:t>
            </a:r>
            <a:r>
              <a:rPr kumimoji="1"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kumimoji="1" lang="ja-JP" altLang="en-US" dirty="0" smtClean="0"/>
              <a:t>論文一覧</a:t>
            </a:r>
            <a:r>
              <a:rPr kumimoji="1" lang="en-US" altLang="ja-JP" dirty="0" smtClean="0"/>
              <a:t>: </a:t>
            </a:r>
            <a:r>
              <a:rPr lang="en-GB" altLang="ja-JP" sz="2400" dirty="0" smtClean="0">
                <a:hlinkClick r:id="rId2"/>
              </a:rPr>
              <a:t>http://www.mendeley.com/profiles/takaaki-aoki/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TRIM.exe </a:t>
            </a:r>
            <a:r>
              <a:rPr lang="ja-JP" altLang="en-US" dirty="0" smtClean="0"/>
              <a:t>に必要な材料パラメータ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ja-JP" u="sng" dirty="0" smtClean="0"/>
              <a:t>電子相互作用によるエネルギー損失</a:t>
            </a:r>
          </a:p>
          <a:p>
            <a:pPr lvl="1"/>
            <a:r>
              <a:rPr lang="ja-JP" altLang="ja-JP" dirty="0" smtClean="0"/>
              <a:t>固体内に存在する電子密度</a:t>
            </a:r>
            <a:r>
              <a:rPr lang="en-US" altLang="ja-JP" dirty="0" smtClean="0"/>
              <a:t>=(</a:t>
            </a:r>
            <a:r>
              <a:rPr lang="ja-JP" altLang="ja-JP" dirty="0" smtClean="0"/>
              <a:t>標的材料の</a:t>
            </a:r>
            <a:r>
              <a:rPr lang="ja-JP" altLang="ja-JP" b="1" dirty="0" smtClean="0"/>
              <a:t>原子番号と原子密度</a:t>
            </a:r>
            <a:r>
              <a:rPr lang="en-US" altLang="ja-JP" dirty="0" smtClean="0"/>
              <a:t>)</a:t>
            </a:r>
            <a:endParaRPr lang="ja-JP" altLang="ja-JP" dirty="0" smtClean="0"/>
          </a:p>
          <a:p>
            <a:pPr lvl="1"/>
            <a:r>
              <a:rPr lang="ja-JP" altLang="ja-JP" dirty="0" smtClean="0"/>
              <a:t>入射原子核の電荷</a:t>
            </a:r>
            <a:r>
              <a:rPr lang="en-US" altLang="ja-JP" dirty="0" smtClean="0"/>
              <a:t>=(</a:t>
            </a:r>
            <a:r>
              <a:rPr lang="ja-JP" altLang="ja-JP" dirty="0" smtClean="0"/>
              <a:t>入射原子の</a:t>
            </a:r>
            <a:r>
              <a:rPr lang="ja-JP" altLang="ja-JP" b="1" dirty="0" smtClean="0"/>
              <a:t>原子番号</a:t>
            </a:r>
            <a:r>
              <a:rPr lang="en-US" altLang="ja-JP" dirty="0" smtClean="0"/>
              <a:t>)</a:t>
            </a:r>
            <a:endParaRPr lang="ja-JP" altLang="ja-JP" dirty="0" smtClean="0"/>
          </a:p>
          <a:p>
            <a:pPr lvl="1"/>
            <a:r>
              <a:rPr lang="ja-JP" altLang="ja-JP" dirty="0" smtClean="0"/>
              <a:t>入射原子の速度</a:t>
            </a:r>
            <a:r>
              <a:rPr lang="en-US" altLang="ja-JP" dirty="0" smtClean="0"/>
              <a:t>(</a:t>
            </a:r>
            <a:r>
              <a:rPr lang="ja-JP" altLang="ja-JP" b="1" dirty="0" smtClean="0"/>
              <a:t>エネルギー</a:t>
            </a:r>
            <a:r>
              <a:rPr lang="en-US" altLang="ja-JP" dirty="0" smtClean="0"/>
              <a:t>)</a:t>
            </a:r>
            <a:endParaRPr lang="ja-JP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講義の内容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 smtClean="0"/>
              <a:t>SRIM (Stopping and Range of Ions in Matter)</a:t>
            </a:r>
            <a:r>
              <a:rPr lang="ja-JP" altLang="en-US" dirty="0" smtClean="0"/>
              <a:t> ソフトウェアを用いたイオン衝突の</a:t>
            </a:r>
            <a:r>
              <a:rPr kumimoji="1" lang="ja-JP" altLang="en-US" dirty="0" smtClean="0"/>
              <a:t>シミュレーション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Stopping ?</a:t>
            </a:r>
          </a:p>
          <a:p>
            <a:pPr lvl="1"/>
            <a:r>
              <a:rPr lang="en-US" altLang="ja-JP" dirty="0" smtClean="0"/>
              <a:t>Ion Range ?</a:t>
            </a:r>
          </a:p>
          <a:p>
            <a:pPr lvl="1"/>
            <a:r>
              <a:rPr kumimoji="1" lang="en-US" altLang="ja-JP" dirty="0" smtClean="0"/>
              <a:t>(Cascade) Damage ?</a:t>
            </a:r>
          </a:p>
          <a:p>
            <a:pPr lvl="1"/>
            <a:r>
              <a:rPr kumimoji="1" lang="en-US" altLang="ja-JP" dirty="0" smtClean="0"/>
              <a:t>Sputtering ?</a:t>
            </a:r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ソフトウェアは </a:t>
            </a:r>
            <a:r>
              <a:rPr lang="en-US" altLang="ja-JP" dirty="0" smtClean="0">
                <a:hlinkClick r:id="rId2"/>
              </a:rPr>
              <a:t>http://www.srim.org/</a:t>
            </a:r>
            <a:r>
              <a:rPr lang="en-US" altLang="ja-JP" dirty="0" smtClean="0"/>
              <a:t> </a:t>
            </a:r>
            <a:r>
              <a:rPr lang="ja-JP" altLang="en-US" dirty="0" smtClean="0"/>
              <a:t>から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kumimoji="1" lang="ja-JP" altLang="en-US" dirty="0" smtClean="0"/>
              <a:t>参考書</a:t>
            </a:r>
            <a:r>
              <a:rPr kumimoji="1" lang="en-US" altLang="ja-JP" dirty="0" smtClean="0"/>
              <a:t>(SRIM textbook)</a:t>
            </a:r>
            <a:r>
              <a:rPr kumimoji="1" lang="ja-JP" altLang="en-US" dirty="0" err="1" smtClean="0"/>
              <a:t>も紹</a:t>
            </a:r>
            <a:r>
              <a:rPr kumimoji="1" lang="ja-JP" altLang="en-US" dirty="0" smtClean="0"/>
              <a:t>介されています 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SRIM </a:t>
            </a:r>
            <a:r>
              <a:rPr kumimoji="1" lang="ja-JP" altLang="en-US" dirty="0" smtClean="0"/>
              <a:t>パッケージ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Stopping and Range of Ions in Matter</a:t>
            </a:r>
          </a:p>
          <a:p>
            <a:pPr lvl="1"/>
            <a:r>
              <a:rPr lang="en-US" altLang="ja-JP" dirty="0" smtClean="0">
                <a:solidFill>
                  <a:schemeClr val="accent1"/>
                </a:solidFill>
              </a:rPr>
              <a:t>SRIM.exe (portal program)</a:t>
            </a:r>
            <a:endParaRPr kumimoji="1" lang="en-US" altLang="ja-JP" dirty="0" smtClean="0">
              <a:solidFill>
                <a:schemeClr val="accent1"/>
              </a:solidFill>
            </a:endParaRPr>
          </a:p>
          <a:p>
            <a:pPr lvl="2"/>
            <a:r>
              <a:rPr kumimoji="1" lang="en-US" altLang="ja-JP" sz="2800" b="1" dirty="0" smtClean="0">
                <a:solidFill>
                  <a:schemeClr val="accent2"/>
                </a:solidFill>
              </a:rPr>
              <a:t>SR.exe </a:t>
            </a:r>
            <a:br>
              <a:rPr kumimoji="1" lang="en-US" altLang="ja-JP" sz="2800" b="1" dirty="0" smtClean="0">
                <a:solidFill>
                  <a:schemeClr val="accent2"/>
                </a:solidFill>
              </a:rPr>
            </a:br>
            <a:r>
              <a:rPr kumimoji="1" lang="en-US" altLang="ja-JP" sz="2800" b="1" dirty="0" smtClean="0">
                <a:solidFill>
                  <a:schemeClr val="accent2"/>
                </a:solidFill>
              </a:rPr>
              <a:t>(Stopping and Range Calculation)</a:t>
            </a:r>
          </a:p>
          <a:p>
            <a:pPr lvl="2"/>
            <a:r>
              <a:rPr kumimoji="1" lang="en-US" altLang="ja-JP" dirty="0" smtClean="0"/>
              <a:t>TIN.exe</a:t>
            </a:r>
          </a:p>
          <a:p>
            <a:pPr lvl="3"/>
            <a:r>
              <a:rPr lang="en-US" altLang="ja-JP" sz="2800" b="1" dirty="0" smtClean="0">
                <a:solidFill>
                  <a:schemeClr val="accent2"/>
                </a:solidFill>
              </a:rPr>
              <a:t>TRIM.exe</a:t>
            </a:r>
            <a:br>
              <a:rPr lang="en-US" altLang="ja-JP" sz="2800" b="1" dirty="0" smtClean="0">
                <a:solidFill>
                  <a:schemeClr val="accent2"/>
                </a:solidFill>
              </a:rPr>
            </a:br>
            <a:r>
              <a:rPr lang="en-US" altLang="ja-JP" sz="2800" b="1" dirty="0" smtClean="0">
                <a:solidFill>
                  <a:schemeClr val="accent2"/>
                </a:solidFill>
              </a:rPr>
              <a:t> (</a:t>
            </a:r>
            <a:r>
              <a:rPr lang="en-US" altLang="ja-JP" sz="2800" b="1" dirty="0" err="1" smtClean="0">
                <a:solidFill>
                  <a:schemeClr val="accent2"/>
                </a:solidFill>
              </a:rPr>
              <a:t>TRansportation</a:t>
            </a:r>
            <a:r>
              <a:rPr lang="en-US" altLang="ja-JP" sz="2800" b="1" dirty="0" smtClean="0">
                <a:solidFill>
                  <a:schemeClr val="accent2"/>
                </a:solidFill>
              </a:rPr>
              <a:t> of Ions in Matter)</a:t>
            </a:r>
          </a:p>
          <a:p>
            <a:pPr lvl="2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SRIM</a:t>
            </a:r>
            <a:r>
              <a:rPr kumimoji="1" lang="ja-JP" altLang="en-US" dirty="0" smtClean="0"/>
              <a:t>で利用する物理モデル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木村先生の講義で極めて詳細な解説が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有りました</a:t>
            </a:r>
            <a:r>
              <a:rPr lang="ja-JP" altLang="en-US" dirty="0" smtClean="0"/>
              <a:t>ので、ここでは省略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電子阻止能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核阻止能</a:t>
            </a:r>
            <a:r>
              <a:rPr kumimoji="1" lang="en-US" altLang="ja-JP" dirty="0" smtClean="0"/>
              <a:t>(2</a:t>
            </a:r>
            <a:r>
              <a:rPr lang="ja-JP" altLang="en-US" dirty="0" smtClean="0"/>
              <a:t>体衝突</a:t>
            </a:r>
            <a:r>
              <a:rPr lang="en-US" altLang="ja-JP" dirty="0" smtClean="0"/>
              <a:t>)</a:t>
            </a:r>
            <a:endParaRPr kumimoji="1" lang="en-US" altLang="ja-JP" dirty="0" smtClean="0"/>
          </a:p>
          <a:p>
            <a:pPr lvl="1">
              <a:buNone/>
            </a:pPr>
            <a:r>
              <a:rPr kumimoji="1" lang="ja-JP" altLang="en-US" dirty="0" smtClean="0"/>
              <a:t>これら</a:t>
            </a:r>
            <a:r>
              <a:rPr kumimoji="1" lang="en-US" altLang="ja-JP" dirty="0" smtClean="0"/>
              <a:t>2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現象</a:t>
            </a:r>
            <a:r>
              <a:rPr lang="ja-JP" altLang="en-US" dirty="0" smtClean="0"/>
              <a:t>が</a:t>
            </a:r>
            <a:endParaRPr lang="en-US" altLang="ja-JP" dirty="0" smtClean="0"/>
          </a:p>
          <a:p>
            <a:pPr lvl="1">
              <a:buNone/>
            </a:pPr>
            <a:r>
              <a:rPr lang="ja-JP" altLang="en-US" dirty="0" smtClean="0"/>
              <a:t>「統計的」に生じる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→</a:t>
            </a:r>
            <a:r>
              <a:rPr lang="en-US" altLang="ja-JP" dirty="0" smtClean="0"/>
              <a:t>Boltzmann </a:t>
            </a:r>
            <a:r>
              <a:rPr lang="ja-JP" altLang="en-US" dirty="0" smtClean="0"/>
              <a:t>輸送方程式を数値計算→</a:t>
            </a:r>
            <a:r>
              <a:rPr lang="en-US" altLang="ja-JP" dirty="0" smtClean="0"/>
              <a:t>SR.exe</a:t>
            </a:r>
          </a:p>
          <a:p>
            <a:pPr lvl="1">
              <a:buNone/>
            </a:pPr>
            <a:r>
              <a:rPr lang="ja-JP" altLang="en-US" dirty="0" smtClean="0"/>
              <a:t>「確率的」に生じると仮定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kumimoji="1" lang="ja-JP" altLang="en-US" dirty="0" smtClean="0"/>
              <a:t>→</a:t>
            </a:r>
            <a:r>
              <a:rPr kumimoji="1" lang="en-US" altLang="ja-JP" dirty="0" smtClean="0"/>
              <a:t>PC</a:t>
            </a:r>
            <a:r>
              <a:rPr kumimoji="1" lang="ja-JP" altLang="en-US" dirty="0" smtClean="0"/>
              <a:t>の中で実際にサイコロを振って原子の動きを追跡</a:t>
            </a:r>
            <a:r>
              <a:rPr lang="ja-JP" altLang="en-US" dirty="0" smtClean="0"/>
              <a:t>→</a:t>
            </a:r>
            <a:r>
              <a:rPr lang="en-US" altLang="ja-JP" dirty="0" smtClean="0"/>
              <a:t>TRIM.exe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SR.exe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電子阻止能</a:t>
            </a:r>
            <a:endParaRPr lang="en-US" altLang="ja-JP" dirty="0" smtClean="0"/>
          </a:p>
          <a:p>
            <a:r>
              <a:rPr kumimoji="1" lang="ja-JP" altLang="en-US" dirty="0" smtClean="0"/>
              <a:t>核阻止能</a:t>
            </a:r>
            <a:r>
              <a:rPr kumimoji="1" lang="en-US" altLang="ja-JP" dirty="0" smtClean="0"/>
              <a:t>(+</a:t>
            </a:r>
            <a:r>
              <a:rPr kumimoji="1" lang="ja-JP" altLang="en-US" dirty="0" smtClean="0"/>
              <a:t>衝突による散乱</a:t>
            </a:r>
            <a:r>
              <a:rPr kumimoji="1" lang="en-US" altLang="ja-JP" dirty="0" smtClean="0"/>
              <a:t>)</a:t>
            </a:r>
          </a:p>
          <a:p>
            <a:pPr>
              <a:buNone/>
            </a:pPr>
            <a:r>
              <a:rPr lang="ja-JP" altLang="en-US" dirty="0" smtClean="0"/>
              <a:t>を取り入れた</a:t>
            </a:r>
            <a:r>
              <a:rPr lang="en-US" altLang="ja-JP" dirty="0" smtClean="0"/>
              <a:t>Boltzmann</a:t>
            </a:r>
            <a:r>
              <a:rPr lang="ja-JP" altLang="en-US" dirty="0" smtClean="0"/>
              <a:t>の輸送方程式を数値的に解く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詳しくは</a:t>
            </a:r>
            <a:r>
              <a:rPr kumimoji="1" lang="en-US" altLang="ja-JP" dirty="0" smtClean="0"/>
              <a:t>SRIM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textbook</a:t>
            </a:r>
            <a:r>
              <a:rPr kumimoji="1" lang="ja-JP" altLang="en-US" dirty="0" smtClean="0"/>
              <a:t> の</a:t>
            </a:r>
            <a:r>
              <a:rPr kumimoji="1" lang="en-US" altLang="ja-JP" dirty="0" smtClean="0"/>
              <a:t>10</a:t>
            </a:r>
            <a:r>
              <a:rPr kumimoji="1" lang="ja-JP" altLang="en-US" dirty="0" smtClean="0"/>
              <a:t>章</a:t>
            </a: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 まずは動かしてみよう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SR.exe</a:t>
            </a:r>
            <a:r>
              <a:rPr kumimoji="1" lang="ja-JP" altLang="en-US" dirty="0" smtClean="0"/>
              <a:t> 演習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入射粒子、標的材料の構成元素</a:t>
            </a:r>
            <a:endParaRPr kumimoji="1" lang="en-US" altLang="ja-JP" dirty="0" smtClean="0"/>
          </a:p>
          <a:p>
            <a:r>
              <a:rPr lang="ja-JP" altLang="en-US" dirty="0" smtClean="0"/>
              <a:t>エネルギー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に対する</a:t>
            </a:r>
            <a:endParaRPr lang="en-US" altLang="ja-JP" dirty="0" smtClean="0"/>
          </a:p>
          <a:p>
            <a:r>
              <a:rPr lang="ja-JP" altLang="en-US" dirty="0" smtClean="0"/>
              <a:t>粒子の飛程</a:t>
            </a:r>
            <a:r>
              <a:rPr lang="en-US" altLang="ja-JP" dirty="0" smtClean="0"/>
              <a:t>(</a:t>
            </a:r>
            <a:r>
              <a:rPr lang="ja-JP" altLang="en-US" dirty="0" smtClean="0"/>
              <a:t>鉛直、水平</a:t>
            </a:r>
            <a:r>
              <a:rPr lang="en-US" altLang="ja-JP" dirty="0" smtClean="0"/>
              <a:t>)</a:t>
            </a:r>
          </a:p>
          <a:p>
            <a:r>
              <a:rPr lang="ja-JP" altLang="en-US" dirty="0" smtClean="0"/>
              <a:t>阻止能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電子的阻止能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核的阻止能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err="1" smtClean="0"/>
              <a:t>を算</a:t>
            </a:r>
            <a:r>
              <a:rPr lang="ja-JP" altLang="en-US" dirty="0" smtClean="0"/>
              <a:t>出できる</a:t>
            </a:r>
            <a:endParaRPr lang="en-US" altLang="ja-JP" dirty="0" smtClean="0"/>
          </a:p>
          <a:p>
            <a:pPr>
              <a:buNone/>
            </a:pPr>
            <a:r>
              <a:rPr lang="en-US" altLang="ja-JP" sz="2400" dirty="0" smtClean="0"/>
              <a:t>(</a:t>
            </a:r>
            <a:r>
              <a:rPr lang="ja-JP" altLang="en-US" sz="2400" dirty="0" smtClean="0"/>
              <a:t>木村先生スライド</a:t>
            </a:r>
            <a:r>
              <a:rPr lang="en-US" altLang="ja-JP" sz="2400" dirty="0" smtClean="0"/>
              <a:t>p.25</a:t>
            </a:r>
            <a:r>
              <a:rPr lang="ja-JP" altLang="en-US" sz="2400" dirty="0" smtClean="0"/>
              <a:t> の</a:t>
            </a:r>
            <a:r>
              <a:rPr lang="en-US" altLang="ja-JP" sz="2400" dirty="0" smtClean="0"/>
              <a:t>He-&gt;Si</a:t>
            </a:r>
            <a:r>
              <a:rPr lang="ja-JP" altLang="en-US" sz="2400" dirty="0" smtClean="0"/>
              <a:t>の図を書いてみる</a:t>
            </a:r>
            <a:r>
              <a:rPr lang="en-US" altLang="ja-JP" sz="2400" dirty="0" smtClean="0"/>
              <a:t>?)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TRIM.exe</a:t>
            </a:r>
            <a:r>
              <a:rPr lang="ja-JP" altLang="en-US" dirty="0"/>
              <a:t> </a:t>
            </a:r>
            <a:r>
              <a:rPr lang="ja-JP" altLang="en-US" dirty="0" smtClean="0"/>
              <a:t>のフローチャート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624078" lvl="0" indent="-514350">
              <a:buFont typeface="+mj-lt"/>
              <a:buAutoNum type="arabicPeriod"/>
            </a:pPr>
            <a:r>
              <a:rPr lang="ja-JP" altLang="ja-JP" dirty="0"/>
              <a:t>入射原子</a:t>
            </a:r>
            <a:r>
              <a:rPr lang="en-US" altLang="ja-JP" dirty="0"/>
              <a:t>(</a:t>
            </a:r>
            <a:r>
              <a:rPr lang="ja-JP" altLang="ja-JP" dirty="0"/>
              <a:t>あるいは他の高エネルギー原子</a:t>
            </a:r>
            <a:r>
              <a:rPr lang="en-US" altLang="ja-JP" dirty="0"/>
              <a:t>)</a:t>
            </a:r>
            <a:r>
              <a:rPr lang="ja-JP" altLang="ja-JP" dirty="0"/>
              <a:t>を一つ選び</a:t>
            </a:r>
            <a:r>
              <a:rPr lang="en-US" altLang="ja-JP" dirty="0"/>
              <a:t>, </a:t>
            </a:r>
            <a:r>
              <a:rPr lang="ja-JP" altLang="ja-JP" dirty="0"/>
              <a:t>材料内の平均自由行程分移動させる</a:t>
            </a:r>
            <a:r>
              <a:rPr lang="en-US" altLang="ja-JP" dirty="0"/>
              <a:t>. </a:t>
            </a:r>
            <a:r>
              <a:rPr lang="ja-JP" altLang="ja-JP" dirty="0"/>
              <a:t>その際に電子阻止能によるエネルギー散逸を計算する</a:t>
            </a:r>
            <a:r>
              <a:rPr lang="en-US" altLang="ja-JP" dirty="0" smtClean="0"/>
              <a:t>.</a:t>
            </a:r>
          </a:p>
          <a:p>
            <a:pPr marL="624078" lvl="0" indent="-514350">
              <a:buFont typeface="+mj-lt"/>
              <a:buAutoNum type="arabicPeriod"/>
            </a:pPr>
            <a:endParaRPr lang="ja-JP" altLang="ja-JP" dirty="0"/>
          </a:p>
          <a:p>
            <a:pPr marL="624078" lvl="0" indent="-514350">
              <a:buFont typeface="+mj-lt"/>
              <a:buAutoNum type="arabicPeriod"/>
            </a:pPr>
            <a:r>
              <a:rPr lang="en-US" altLang="ja-JP" dirty="0"/>
              <a:t>2</a:t>
            </a:r>
            <a:r>
              <a:rPr lang="ja-JP" altLang="ja-JP" dirty="0"/>
              <a:t>体衝突のシミュレーションを行う</a:t>
            </a:r>
            <a:r>
              <a:rPr lang="en-US" altLang="ja-JP" dirty="0"/>
              <a:t>. </a:t>
            </a:r>
            <a:r>
              <a:rPr lang="ja-JP" altLang="ja-JP" dirty="0"/>
              <a:t>標的原子との衝突係数を</a:t>
            </a:r>
            <a:r>
              <a:rPr lang="en-US" altLang="ja-JP" b="1" dirty="0">
                <a:solidFill>
                  <a:srgbClr val="FF0000"/>
                </a:solidFill>
              </a:rPr>
              <a:t>, </a:t>
            </a:r>
            <a:r>
              <a:rPr lang="ja-JP" altLang="ja-JP" b="1" dirty="0">
                <a:solidFill>
                  <a:srgbClr val="FF0000"/>
                </a:solidFill>
              </a:rPr>
              <a:t>乱数により 決定し</a:t>
            </a:r>
            <a:r>
              <a:rPr lang="en-US" altLang="ja-JP" dirty="0"/>
              <a:t>, </a:t>
            </a:r>
            <a:r>
              <a:rPr lang="ja-JP" altLang="ja-JP" dirty="0"/>
              <a:t>衝突後の入射原子</a:t>
            </a:r>
            <a:r>
              <a:rPr lang="en-US" altLang="ja-JP" dirty="0"/>
              <a:t>, </a:t>
            </a:r>
            <a:r>
              <a:rPr lang="ja-JP" altLang="ja-JP" dirty="0"/>
              <a:t>標的原子の移動方向</a:t>
            </a:r>
            <a:r>
              <a:rPr lang="en-US" altLang="ja-JP" dirty="0"/>
              <a:t>, </a:t>
            </a:r>
            <a:r>
              <a:rPr lang="ja-JP" altLang="ja-JP" dirty="0"/>
              <a:t>エネルギーを決定する</a:t>
            </a:r>
            <a:r>
              <a:rPr lang="en-US" altLang="ja-JP" dirty="0" smtClean="0"/>
              <a:t>.</a:t>
            </a:r>
          </a:p>
          <a:p>
            <a:pPr marL="624078" lvl="0" indent="-514350">
              <a:buFont typeface="+mj-lt"/>
              <a:buAutoNum type="arabicPeriod"/>
            </a:pPr>
            <a:endParaRPr lang="ja-JP" altLang="ja-JP" dirty="0"/>
          </a:p>
          <a:p>
            <a:pPr marL="624078" lvl="0" indent="-514350">
              <a:buFont typeface="+mj-lt"/>
              <a:buAutoNum type="arabicPeriod"/>
            </a:pPr>
            <a:r>
              <a:rPr lang="ja-JP" altLang="ja-JP" dirty="0"/>
              <a:t>標的原子のはじき出し</a:t>
            </a:r>
            <a:r>
              <a:rPr lang="en-US" altLang="ja-JP" dirty="0"/>
              <a:t>(</a:t>
            </a:r>
            <a:r>
              <a:rPr lang="ja-JP" altLang="ja-JP" dirty="0" err="1"/>
              <a:t>と入</a:t>
            </a:r>
            <a:r>
              <a:rPr lang="ja-JP" altLang="ja-JP" dirty="0"/>
              <a:t>射原子の停止</a:t>
            </a:r>
            <a:r>
              <a:rPr lang="en-US" altLang="ja-JP" dirty="0"/>
              <a:t>)</a:t>
            </a:r>
            <a:r>
              <a:rPr lang="ja-JP" altLang="ja-JP" dirty="0"/>
              <a:t>を判定する</a:t>
            </a:r>
            <a:r>
              <a:rPr lang="en-US" altLang="ja-JP" dirty="0"/>
              <a:t>. </a:t>
            </a:r>
            <a:r>
              <a:rPr lang="ja-JP" altLang="ja-JP" dirty="0"/>
              <a:t>入射原子と標的原子が それぞれ</a:t>
            </a:r>
            <a:r>
              <a:rPr lang="en-US" altLang="ja-JP" dirty="0"/>
              <a:t> Displacement Energy </a:t>
            </a:r>
            <a:r>
              <a:rPr lang="ja-JP" altLang="ja-JP" dirty="0"/>
              <a:t>よりも大きいエネルギーを有しているならば</a:t>
            </a:r>
            <a:r>
              <a:rPr lang="en-US" altLang="ja-JP" dirty="0"/>
              <a:t>, Lattice Binding Energy</a:t>
            </a:r>
            <a:r>
              <a:rPr lang="ja-JP" altLang="ja-JP" dirty="0"/>
              <a:t>を差し引き</a:t>
            </a:r>
            <a:r>
              <a:rPr lang="en-US" altLang="ja-JP" dirty="0"/>
              <a:t>, 1. </a:t>
            </a:r>
            <a:r>
              <a:rPr lang="ja-JP" altLang="ja-JP" dirty="0"/>
              <a:t>の「高エネルギー原子」の一覧に登録する</a:t>
            </a:r>
            <a:r>
              <a:rPr lang="en-US" altLang="ja-JP" dirty="0"/>
              <a:t>. (</a:t>
            </a:r>
            <a:r>
              <a:rPr lang="ja-JP" altLang="ja-JP" dirty="0"/>
              <a:t>あるいは標的原子が表面付近に存在するならば</a:t>
            </a:r>
            <a:r>
              <a:rPr lang="en-US" altLang="ja-JP" dirty="0"/>
              <a:t>, </a:t>
            </a:r>
            <a:r>
              <a:rPr lang="ja-JP" altLang="ja-JP" dirty="0"/>
              <a:t>スパッタの判定を行う</a:t>
            </a:r>
            <a:r>
              <a:rPr lang="en-US" altLang="ja-JP" dirty="0" smtClean="0"/>
              <a:t>)</a:t>
            </a:r>
          </a:p>
          <a:p>
            <a:pPr marL="624078" lvl="0" indent="-514350">
              <a:buFont typeface="+mj-lt"/>
              <a:buAutoNum type="arabicPeriod"/>
            </a:pPr>
            <a:endParaRPr lang="ja-JP" altLang="ja-JP" dirty="0"/>
          </a:p>
          <a:p>
            <a:pPr marL="624078" lvl="0" indent="-514350">
              <a:buFont typeface="+mj-lt"/>
              <a:buAutoNum type="arabicPeriod"/>
            </a:pPr>
            <a:r>
              <a:rPr lang="ja-JP" altLang="ja-JP" dirty="0"/>
              <a:t>全ての原子が停止するまで</a:t>
            </a:r>
            <a:r>
              <a:rPr lang="en-US" altLang="ja-JP" dirty="0"/>
              <a:t>, 1~3</a:t>
            </a:r>
            <a:r>
              <a:rPr lang="ja-JP" altLang="ja-JP" dirty="0"/>
              <a:t>を繰り返す</a:t>
            </a:r>
            <a:r>
              <a:rPr lang="en-US" altLang="ja-JP" dirty="0"/>
              <a:t>.</a:t>
            </a:r>
            <a:endParaRPr lang="ja-JP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2606249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smtClean="0"/>
              <a:t>TRIM.exe </a:t>
            </a:r>
            <a:r>
              <a:rPr kumimoji="1" lang="ja-JP" altLang="en-US" dirty="0" smtClean="0"/>
              <a:t>に必要な材料パラメータ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2249424"/>
            <a:ext cx="3034680" cy="4325112"/>
          </a:xfrm>
        </p:spPr>
        <p:txBody>
          <a:bodyPr>
            <a:normAutofit/>
          </a:bodyPr>
          <a:lstStyle/>
          <a:p>
            <a:pPr lvl="0"/>
            <a:r>
              <a:rPr lang="ja-JP" altLang="ja-JP" dirty="0"/>
              <a:t>入射イオン</a:t>
            </a:r>
          </a:p>
          <a:p>
            <a:pPr lvl="1"/>
            <a:r>
              <a:rPr lang="ja-JP" altLang="ja-JP" sz="2800" dirty="0"/>
              <a:t>原子番号</a:t>
            </a:r>
          </a:p>
          <a:p>
            <a:pPr lvl="1"/>
            <a:r>
              <a:rPr lang="ja-JP" altLang="ja-JP" sz="2800" dirty="0"/>
              <a:t>質量</a:t>
            </a:r>
          </a:p>
          <a:p>
            <a:pPr lvl="1"/>
            <a:r>
              <a:rPr lang="ja-JP" altLang="ja-JP" sz="2800" dirty="0" smtClean="0"/>
              <a:t>エネルギー</a:t>
            </a:r>
            <a:endParaRPr lang="ja-JP" altLang="ja-JP" sz="2800" dirty="0"/>
          </a:p>
        </p:txBody>
      </p:sp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3491880" y="2249424"/>
            <a:ext cx="5184576" cy="4325112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365760" indent="-256032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58368" indent="-246888" algn="l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Char char="▫"/>
              <a:defRPr kumimoji="1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23544" indent="-219456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1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179576" indent="-201168" algn="l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Char char=""/>
              <a:defRPr kumimoji="1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38988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1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1609344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1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▫"/>
              <a:defRPr kumimoji="1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1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2240280" indent="-18288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Char char="◦"/>
              <a:defRPr kumimoji="1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ja-JP" dirty="0" smtClean="0"/>
              <a:t>標的材料</a:t>
            </a:r>
          </a:p>
          <a:p>
            <a:pPr lvl="1"/>
            <a:r>
              <a:rPr lang="ja-JP" altLang="ja-JP" sz="2800" dirty="0" smtClean="0"/>
              <a:t>密度</a:t>
            </a:r>
          </a:p>
          <a:p>
            <a:pPr lvl="1"/>
            <a:r>
              <a:rPr lang="ja-JP" altLang="ja-JP" sz="2800" dirty="0" smtClean="0"/>
              <a:t>厚さ</a:t>
            </a:r>
          </a:p>
          <a:p>
            <a:pPr lvl="1"/>
            <a:r>
              <a:rPr lang="ja-JP" altLang="ja-JP" sz="2800" dirty="0" smtClean="0"/>
              <a:t>構成原子</a:t>
            </a:r>
          </a:p>
          <a:p>
            <a:pPr lvl="2"/>
            <a:r>
              <a:rPr lang="ja-JP" altLang="ja-JP" dirty="0" smtClean="0"/>
              <a:t>原子番号</a:t>
            </a:r>
          </a:p>
          <a:p>
            <a:pPr lvl="2"/>
            <a:r>
              <a:rPr lang="ja-JP" altLang="ja-JP" dirty="0" smtClean="0"/>
              <a:t>質量</a:t>
            </a:r>
          </a:p>
          <a:p>
            <a:pPr lvl="2"/>
            <a:r>
              <a:rPr lang="ja-JP" altLang="ja-JP" dirty="0" smtClean="0"/>
              <a:t>構成比</a:t>
            </a:r>
          </a:p>
          <a:p>
            <a:pPr lvl="1"/>
            <a:r>
              <a:rPr lang="en-US" altLang="ja-JP" sz="2800" dirty="0" smtClean="0"/>
              <a:t>Displacement Energy</a:t>
            </a:r>
            <a:endParaRPr lang="ja-JP" altLang="ja-JP" sz="2800" dirty="0" smtClean="0"/>
          </a:p>
          <a:p>
            <a:pPr lvl="1"/>
            <a:r>
              <a:rPr lang="en-US" altLang="ja-JP" sz="2800" dirty="0" smtClean="0"/>
              <a:t>Lattice Binding Energy</a:t>
            </a:r>
            <a:endParaRPr lang="ja-JP" altLang="ja-JP" sz="2800" dirty="0" smtClean="0"/>
          </a:p>
          <a:p>
            <a:pPr lvl="1"/>
            <a:r>
              <a:rPr lang="en-US" altLang="ja-JP" sz="2800" dirty="0" smtClean="0"/>
              <a:t>Surface Binding Energy</a:t>
            </a:r>
            <a:endParaRPr lang="ja-JP" altLang="ja-JP" sz="2800" dirty="0" smtClean="0"/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86425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バン">
  <a:themeElements>
    <a:clrScheme name="アーバン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アーバン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アーバン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1473</TotalTime>
  <Words>804</Words>
  <Application>Microsoft Office PowerPoint</Application>
  <PresentationFormat>画面に合わせる (4:3)</PresentationFormat>
  <Paragraphs>157</Paragraphs>
  <Slides>20</Slides>
  <Notes>0</Notes>
  <HiddenSlides>2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アーバン</vt:lpstr>
      <vt:lpstr>イオン衝突のシミュレーション手法と実習 SRIMによるイオン衝突シミュレーション</vt:lpstr>
      <vt:lpstr>自己紹介</vt:lpstr>
      <vt:lpstr>講義の内容</vt:lpstr>
      <vt:lpstr>SRIM パッケージ</vt:lpstr>
      <vt:lpstr>SRIMで利用する物理モデル</vt:lpstr>
      <vt:lpstr>SR.exe</vt:lpstr>
      <vt:lpstr>SR.exe 演習</vt:lpstr>
      <vt:lpstr>TRIM.exe のフローチャート</vt:lpstr>
      <vt:lpstr>TRIM.exe に必要な材料パラメータ</vt:lpstr>
      <vt:lpstr>TRIMパラメータセットアップ</vt:lpstr>
      <vt:lpstr>TIN.exe → TRIM.exe を動かす</vt:lpstr>
      <vt:lpstr>原子のはじきだしと格子欠陥</vt:lpstr>
      <vt:lpstr>原子のはじきだしと格子欠陥(続き)</vt:lpstr>
      <vt:lpstr>データはどこに保存される?</vt:lpstr>
      <vt:lpstr>SRIM Outputs に保存されるデータ</vt:lpstr>
      <vt:lpstr>SRIM Outputs に保存されるデータ</vt:lpstr>
      <vt:lpstr>以下、自由時間</vt:lpstr>
      <vt:lpstr>Appendix</vt:lpstr>
      <vt:lpstr>TRIM.exe に必要な材料パラメータ</vt:lpstr>
      <vt:lpstr>TRIM.exe に必要な材料パラメータ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イオン衝突のシミュレーション手法と実習 SRIMによるイオン衝突シミュレーション</dc:title>
  <dc:creator>aoki</dc:creator>
  <cp:lastModifiedBy>Takaaki Aoki</cp:lastModifiedBy>
  <cp:revision>64</cp:revision>
  <dcterms:created xsi:type="dcterms:W3CDTF">2013-04-11T14:03:19Z</dcterms:created>
  <dcterms:modified xsi:type="dcterms:W3CDTF">2013-04-19T05:51:42Z</dcterms:modified>
</cp:coreProperties>
</file>